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7" r:id="rId2"/>
    <p:sldId id="258" r:id="rId3"/>
    <p:sldId id="259" r:id="rId4"/>
    <p:sldId id="260" r:id="rId5"/>
    <p:sldId id="261" r:id="rId6"/>
    <p:sldId id="268" r:id="rId7"/>
    <p:sldId id="262" r:id="rId8"/>
    <p:sldId id="329" r:id="rId9"/>
    <p:sldId id="330" r:id="rId10"/>
    <p:sldId id="335" r:id="rId11"/>
    <p:sldId id="331" r:id="rId12"/>
    <p:sldId id="332" r:id="rId13"/>
    <p:sldId id="333" r:id="rId14"/>
    <p:sldId id="263" r:id="rId15"/>
    <p:sldId id="264" r:id="rId16"/>
    <p:sldId id="265" r:id="rId17"/>
    <p:sldId id="266" r:id="rId18"/>
    <p:sldId id="269" r:id="rId19"/>
    <p:sldId id="270" r:id="rId20"/>
    <p:sldId id="271" r:id="rId21"/>
    <p:sldId id="334" r:id="rId22"/>
    <p:sldId id="272" r:id="rId23"/>
    <p:sldId id="273" r:id="rId24"/>
    <p:sldId id="274" r:id="rId25"/>
    <p:sldId id="275" r:id="rId26"/>
    <p:sldId id="325" r:id="rId27"/>
    <p:sldId id="326" r:id="rId28"/>
    <p:sldId id="327" r:id="rId29"/>
    <p:sldId id="276" r:id="rId30"/>
    <p:sldId id="277" r:id="rId31"/>
    <p:sldId id="313" r:id="rId32"/>
    <p:sldId id="328" r:id="rId33"/>
    <p:sldId id="278" r:id="rId34"/>
    <p:sldId id="279" r:id="rId35"/>
    <p:sldId id="315" r:id="rId36"/>
    <p:sldId id="280" r:id="rId37"/>
    <p:sldId id="281" r:id="rId38"/>
    <p:sldId id="282" r:id="rId39"/>
    <p:sldId id="283" r:id="rId40"/>
    <p:sldId id="284" r:id="rId41"/>
    <p:sldId id="285" r:id="rId42"/>
    <p:sldId id="336" r:id="rId43"/>
    <p:sldId id="314" r:id="rId44"/>
    <p:sldId id="286" r:id="rId45"/>
    <p:sldId id="291" r:id="rId46"/>
    <p:sldId id="287" r:id="rId47"/>
    <p:sldId id="290" r:id="rId48"/>
    <p:sldId id="324" r:id="rId49"/>
    <p:sldId id="292" r:id="rId50"/>
    <p:sldId id="288" r:id="rId51"/>
    <p:sldId id="289" r:id="rId52"/>
    <p:sldId id="337" r:id="rId53"/>
    <p:sldId id="293" r:id="rId54"/>
    <p:sldId id="294" r:id="rId55"/>
    <p:sldId id="295" r:id="rId56"/>
    <p:sldId id="296" r:id="rId57"/>
    <p:sldId id="298" r:id="rId58"/>
    <p:sldId id="299" r:id="rId59"/>
    <p:sldId id="323" r:id="rId60"/>
    <p:sldId id="301" r:id="rId61"/>
    <p:sldId id="302" r:id="rId62"/>
    <p:sldId id="303" r:id="rId63"/>
    <p:sldId id="312" r:id="rId64"/>
    <p:sldId id="311" r:id="rId65"/>
    <p:sldId id="310" r:id="rId66"/>
    <p:sldId id="308" r:id="rId67"/>
    <p:sldId id="304" r:id="rId68"/>
    <p:sldId id="306" r:id="rId69"/>
    <p:sldId id="307" r:id="rId70"/>
    <p:sldId id="309" r:id="rId71"/>
    <p:sldId id="316" r:id="rId72"/>
    <p:sldId id="317"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1398" y="-90"/>
      </p:cViewPr>
      <p:guideLst>
        <p:guide orient="horz" pos="2160"/>
        <p:guide pos="2880"/>
      </p:guideLst>
    </p:cSldViewPr>
  </p:slideViewPr>
  <p:notesTextViewPr>
    <p:cViewPr>
      <p:scale>
        <a:sx n="1" d="1"/>
        <a:sy n="1" d="1"/>
      </p:scale>
      <p:origin x="0" y="0"/>
    </p:cViewPr>
  </p:notesTextViewPr>
  <p:sorterViewPr>
    <p:cViewPr>
      <p:scale>
        <a:sx n="100" d="100"/>
        <a:sy n="100" d="100"/>
      </p:scale>
      <p:origin x="0" y="1616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F9CE8D-EC38-4B89-9B8B-7CFA7771D878}" type="datetimeFigureOut">
              <a:rPr lang="en-US" smtClean="0"/>
              <a:t>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A723F5-6417-47D4-A737-59AC2E3EDBE9}" type="slidenum">
              <a:rPr lang="en-US" smtClean="0"/>
              <a:t>‹#›</a:t>
            </a:fld>
            <a:endParaRPr lang="en-US"/>
          </a:p>
        </p:txBody>
      </p:sp>
    </p:spTree>
    <p:extLst>
      <p:ext uri="{BB962C8B-B14F-4D97-AF65-F5344CB8AC3E}">
        <p14:creationId xmlns:p14="http://schemas.microsoft.com/office/powerpoint/2010/main" val="4223070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9988" name="Slide Number Placeholder 3"/>
          <p:cNvSpPr>
            <a:spLocks noGrp="1"/>
          </p:cNvSpPr>
          <p:nvPr>
            <p:ph type="sldNum" sz="quarter" idx="5"/>
          </p:nvPr>
        </p:nvSpPr>
        <p:spPr>
          <a:noFill/>
        </p:spPr>
        <p:txBody>
          <a:bodyPr/>
          <a:lstStyle/>
          <a:p>
            <a:fld id="{D2982C5C-3BE9-4CAF-B782-4CEBC4E1D0AC}"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9204" name="Slide Number Placeholder 3"/>
          <p:cNvSpPr>
            <a:spLocks noGrp="1"/>
          </p:cNvSpPr>
          <p:nvPr>
            <p:ph type="sldNum" sz="quarter" idx="5"/>
          </p:nvPr>
        </p:nvSpPr>
        <p:spPr>
          <a:noFill/>
        </p:spPr>
        <p:txBody>
          <a:bodyPr/>
          <a:lstStyle/>
          <a:p>
            <a:fld id="{92188517-BBBC-40E0-B5B7-4E7F9BB81208}" type="slidenum">
              <a:rPr lang="en-US" smtClean="0">
                <a:latin typeface="Arial" pitchFamily="34" charset="0"/>
                <a:cs typeface="Arial" pitchFamily="34" charset="0"/>
              </a:rPr>
              <a:pPr/>
              <a:t>27</a:t>
            </a:fld>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84324" name="Slide Number Placeholder 3"/>
          <p:cNvSpPr>
            <a:spLocks noGrp="1"/>
          </p:cNvSpPr>
          <p:nvPr>
            <p:ph type="sldNum" sz="quarter" idx="5"/>
          </p:nvPr>
        </p:nvSpPr>
        <p:spPr>
          <a:noFill/>
        </p:spPr>
        <p:txBody>
          <a:bodyPr/>
          <a:lstStyle/>
          <a:p>
            <a:fld id="{D55E01FB-C5AE-4C00-914B-BABC39435941}" type="slidenum">
              <a:rPr lang="en-US" smtClean="0">
                <a:latin typeface="Arial" pitchFamily="34" charset="0"/>
                <a:cs typeface="Arial" pitchFamily="34" charset="0"/>
              </a:rPr>
              <a:pPr/>
              <a:t>29</a:t>
            </a:fld>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031"/>
          <p:cNvSpPr>
            <a:spLocks noGrp="1" noChangeArrowheads="1"/>
          </p:cNvSpPr>
          <p:nvPr>
            <p:ph type="sldNum" sz="quarter" idx="5"/>
          </p:nvPr>
        </p:nvSpPr>
        <p:spPr>
          <a:noFill/>
        </p:spPr>
        <p:txBody>
          <a:bodyPr/>
          <a:lstStyle/>
          <a:p>
            <a:fld id="{7F2124D8-420C-4719-96D3-89B78D016B92}" type="slidenum">
              <a:rPr lang="en-US" smtClean="0">
                <a:latin typeface="Times" charset="0"/>
                <a:cs typeface="Arial" pitchFamily="34" charset="0"/>
              </a:rPr>
              <a:pPr/>
              <a:t>30</a:t>
            </a:fld>
            <a:endParaRPr lang="en-US" smtClean="0">
              <a:latin typeface="Times" charset="0"/>
              <a:cs typeface="Arial" pitchFamily="34" charset="0"/>
            </a:endParaRPr>
          </a:p>
        </p:txBody>
      </p:sp>
      <p:sp>
        <p:nvSpPr>
          <p:cNvPr id="171011" name="Rectangle 1026"/>
          <p:cNvSpPr>
            <a:spLocks noGrp="1" noRot="1" noChangeAspect="1" noChangeArrowheads="1" noTextEdit="1"/>
          </p:cNvSpPr>
          <p:nvPr>
            <p:ph type="sldImg"/>
          </p:nvPr>
        </p:nvSpPr>
        <p:spPr>
          <a:ln/>
        </p:spPr>
      </p:sp>
      <p:sp>
        <p:nvSpPr>
          <p:cNvPr id="171012"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2036" name="Slide Number Placeholder 3"/>
          <p:cNvSpPr>
            <a:spLocks noGrp="1"/>
          </p:cNvSpPr>
          <p:nvPr>
            <p:ph type="sldNum" sz="quarter" idx="5"/>
          </p:nvPr>
        </p:nvSpPr>
        <p:spPr>
          <a:noFill/>
        </p:spPr>
        <p:txBody>
          <a:bodyPr/>
          <a:lstStyle/>
          <a:p>
            <a:fld id="{8A47543F-459C-412D-AFA3-6D6B93771327}" type="slidenum">
              <a:rPr lang="en-US" smtClean="0">
                <a:latin typeface="Arial" pitchFamily="34" charset="0"/>
                <a:cs typeface="Arial" pitchFamily="34" charset="0"/>
              </a:rPr>
              <a:pPr/>
              <a:t>33</a:t>
            </a:fld>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5108" name="Slide Number Placeholder 3"/>
          <p:cNvSpPr>
            <a:spLocks noGrp="1"/>
          </p:cNvSpPr>
          <p:nvPr>
            <p:ph type="sldNum" sz="quarter" idx="5"/>
          </p:nvPr>
        </p:nvSpPr>
        <p:spPr>
          <a:noFill/>
        </p:spPr>
        <p:txBody>
          <a:bodyPr/>
          <a:lstStyle/>
          <a:p>
            <a:fld id="{ECB49E93-5D1A-4D94-B0A0-B6DF798744D6}" type="slidenum">
              <a:rPr lang="en-US" smtClean="0">
                <a:latin typeface="Arial" pitchFamily="34" charset="0"/>
                <a:cs typeface="Arial" pitchFamily="34" charset="0"/>
              </a:rPr>
              <a:pPr/>
              <a:t>38</a:t>
            </a:fld>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6132" name="Slide Number Placeholder 3"/>
          <p:cNvSpPr>
            <a:spLocks noGrp="1"/>
          </p:cNvSpPr>
          <p:nvPr>
            <p:ph type="sldNum" sz="quarter" idx="5"/>
          </p:nvPr>
        </p:nvSpPr>
        <p:spPr>
          <a:noFill/>
        </p:spPr>
        <p:txBody>
          <a:bodyPr/>
          <a:lstStyle/>
          <a:p>
            <a:fld id="{13226A4D-2B76-40CE-B8EF-9111EE438094}" type="slidenum">
              <a:rPr lang="en-US" smtClean="0">
                <a:latin typeface="Arial" pitchFamily="34" charset="0"/>
                <a:cs typeface="Arial" pitchFamily="34" charset="0"/>
              </a:rPr>
              <a:pPr/>
              <a:t>39</a:t>
            </a:fld>
            <a:endParaRPr 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1031"/>
          <p:cNvSpPr>
            <a:spLocks noGrp="1" noChangeArrowheads="1"/>
          </p:cNvSpPr>
          <p:nvPr>
            <p:ph type="sldNum" sz="quarter" idx="5"/>
          </p:nvPr>
        </p:nvSpPr>
        <p:spPr>
          <a:noFill/>
        </p:spPr>
        <p:txBody>
          <a:bodyPr/>
          <a:lstStyle/>
          <a:p>
            <a:fld id="{E176ABBB-CDCA-4029-9CCF-689F2216DF5E}" type="slidenum">
              <a:rPr lang="en-US" smtClean="0">
                <a:latin typeface="Times" charset="0"/>
                <a:cs typeface="Arial" pitchFamily="34" charset="0"/>
              </a:rPr>
              <a:pPr/>
              <a:t>43</a:t>
            </a:fld>
            <a:endParaRPr lang="en-US" smtClean="0">
              <a:latin typeface="Times" charset="0"/>
              <a:cs typeface="Arial" pitchFamily="34" charset="0"/>
            </a:endParaRPr>
          </a:p>
        </p:txBody>
      </p:sp>
      <p:sp>
        <p:nvSpPr>
          <p:cNvPr id="174083" name="Rectangle 1026"/>
          <p:cNvSpPr>
            <a:spLocks noGrp="1" noRot="1" noChangeAspect="1" noChangeArrowheads="1" noTextEdit="1"/>
          </p:cNvSpPr>
          <p:nvPr>
            <p:ph type="sldImg"/>
          </p:nvPr>
        </p:nvSpPr>
        <p:spPr>
          <a:ln/>
        </p:spPr>
      </p:sp>
      <p:sp>
        <p:nvSpPr>
          <p:cNvPr id="17408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031"/>
          <p:cNvSpPr>
            <a:spLocks noGrp="1" noChangeArrowheads="1"/>
          </p:cNvSpPr>
          <p:nvPr>
            <p:ph type="sldNum" sz="quarter" idx="5"/>
          </p:nvPr>
        </p:nvSpPr>
        <p:spPr>
          <a:noFill/>
        </p:spPr>
        <p:txBody>
          <a:bodyPr/>
          <a:lstStyle/>
          <a:p>
            <a:fld id="{8372346F-6272-4F4C-9E33-A6A674DCE8FD}" type="slidenum">
              <a:rPr lang="en-US" smtClean="0">
                <a:latin typeface="Times" charset="0"/>
                <a:cs typeface="Arial" pitchFamily="34" charset="0"/>
              </a:rPr>
              <a:pPr/>
              <a:t>44</a:t>
            </a:fld>
            <a:endParaRPr lang="en-US" smtClean="0">
              <a:latin typeface="Times" charset="0"/>
              <a:cs typeface="Arial" pitchFamily="34" charset="0"/>
            </a:endParaRPr>
          </a:p>
        </p:txBody>
      </p:sp>
      <p:sp>
        <p:nvSpPr>
          <p:cNvPr id="189443" name="Rectangle 1026"/>
          <p:cNvSpPr>
            <a:spLocks noGrp="1" noRot="1" noChangeAspect="1" noChangeArrowheads="1" noTextEdit="1"/>
          </p:cNvSpPr>
          <p:nvPr>
            <p:ph type="sldImg"/>
          </p:nvPr>
        </p:nvSpPr>
        <p:spPr>
          <a:ln/>
        </p:spPr>
      </p:sp>
      <p:sp>
        <p:nvSpPr>
          <p:cNvPr id="18944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92516" name="Slide Number Placeholder 3"/>
          <p:cNvSpPr>
            <a:spLocks noGrp="1"/>
          </p:cNvSpPr>
          <p:nvPr>
            <p:ph type="sldNum" sz="quarter" idx="5"/>
          </p:nvPr>
        </p:nvSpPr>
        <p:spPr>
          <a:noFill/>
        </p:spPr>
        <p:txBody>
          <a:bodyPr/>
          <a:lstStyle/>
          <a:p>
            <a:fld id="{E61117F2-1260-49EB-B8D9-F794339221A1}" type="slidenum">
              <a:rPr lang="en-US" smtClean="0">
                <a:latin typeface="Arial" pitchFamily="34" charset="0"/>
                <a:cs typeface="Arial" pitchFamily="34" charset="0"/>
              </a:rPr>
              <a:pPr/>
              <a:t>45</a:t>
            </a:fld>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D884BDCC-143B-4D58-9671-C043407D001B}" type="slidenum">
              <a:rPr lang="en-US" smtClean="0">
                <a:latin typeface="Arial" pitchFamily="34" charset="0"/>
                <a:cs typeface="Arial" pitchFamily="34" charset="0"/>
              </a:rPr>
              <a:pPr/>
              <a:t>47</a:t>
            </a:fld>
            <a:endParaRPr lang="en-US" smtClean="0">
              <a:latin typeface="Arial" pitchFamily="34" charset="0"/>
              <a:cs typeface="Arial" pitchFamily="34" charset="0"/>
            </a:endParaRPr>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031"/>
          <p:cNvSpPr>
            <a:spLocks noGrp="1" noChangeArrowheads="1"/>
          </p:cNvSpPr>
          <p:nvPr>
            <p:ph type="sldNum" sz="quarter" idx="5"/>
          </p:nvPr>
        </p:nvSpPr>
        <p:spPr>
          <a:noFill/>
        </p:spPr>
        <p:txBody>
          <a:bodyPr/>
          <a:lstStyle/>
          <a:p>
            <a:fld id="{D6F390E7-6896-4D3C-9129-7616DDD432EC}" type="slidenum">
              <a:rPr lang="en-US" smtClean="0">
                <a:latin typeface="Times" charset="0"/>
                <a:cs typeface="Arial" pitchFamily="34" charset="0"/>
              </a:rPr>
              <a:pPr/>
              <a:t>4</a:t>
            </a:fld>
            <a:endParaRPr lang="en-US" smtClean="0">
              <a:latin typeface="Times" charset="0"/>
              <a:cs typeface="Arial" pitchFamily="34"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90468" name="Slide Number Placeholder 3"/>
          <p:cNvSpPr>
            <a:spLocks noGrp="1"/>
          </p:cNvSpPr>
          <p:nvPr>
            <p:ph type="sldNum" sz="quarter" idx="5"/>
          </p:nvPr>
        </p:nvSpPr>
        <p:spPr>
          <a:noFill/>
        </p:spPr>
        <p:txBody>
          <a:bodyPr/>
          <a:lstStyle/>
          <a:p>
            <a:fld id="{7E40C2C2-9C34-407F-BF90-8E48F544ECD6}" type="slidenum">
              <a:rPr lang="en-US" smtClean="0">
                <a:latin typeface="Arial" pitchFamily="34" charset="0"/>
                <a:cs typeface="Arial" pitchFamily="34" charset="0"/>
              </a:rPr>
              <a:pPr/>
              <a:t>48</a:t>
            </a:fld>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1031"/>
          <p:cNvSpPr>
            <a:spLocks noGrp="1" noChangeArrowheads="1"/>
          </p:cNvSpPr>
          <p:nvPr>
            <p:ph type="sldNum" sz="quarter" idx="5"/>
          </p:nvPr>
        </p:nvSpPr>
        <p:spPr>
          <a:noFill/>
        </p:spPr>
        <p:txBody>
          <a:bodyPr/>
          <a:lstStyle/>
          <a:p>
            <a:fld id="{92CCF3EF-3E8F-4F09-978F-3C6E43C8FD69}" type="slidenum">
              <a:rPr lang="en-US" smtClean="0">
                <a:latin typeface="Times" charset="0"/>
                <a:cs typeface="Arial" pitchFamily="34" charset="0"/>
              </a:rPr>
              <a:pPr/>
              <a:t>49</a:t>
            </a:fld>
            <a:endParaRPr lang="en-US" smtClean="0">
              <a:latin typeface="Times" charset="0"/>
              <a:cs typeface="Arial" pitchFamily="34" charset="0"/>
            </a:endParaRPr>
          </a:p>
        </p:txBody>
      </p:sp>
      <p:sp>
        <p:nvSpPr>
          <p:cNvPr id="193539" name="Rectangle 1026"/>
          <p:cNvSpPr>
            <a:spLocks noGrp="1" noRot="1" noChangeAspect="1" noChangeArrowheads="1" noTextEdit="1"/>
          </p:cNvSpPr>
          <p:nvPr>
            <p:ph type="sldImg"/>
          </p:nvPr>
        </p:nvSpPr>
        <p:spPr>
          <a:ln/>
        </p:spPr>
      </p:sp>
      <p:sp>
        <p:nvSpPr>
          <p:cNvPr id="193540"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95588" name="Slide Number Placeholder 3"/>
          <p:cNvSpPr>
            <a:spLocks noGrp="1"/>
          </p:cNvSpPr>
          <p:nvPr>
            <p:ph type="sldNum" sz="quarter" idx="5"/>
          </p:nvPr>
        </p:nvSpPr>
        <p:spPr>
          <a:noFill/>
        </p:spPr>
        <p:txBody>
          <a:bodyPr/>
          <a:lstStyle/>
          <a:p>
            <a:fld id="{9D983312-BABB-4224-97D0-D7BDD59B3A08}" type="slidenum">
              <a:rPr lang="en-US" smtClean="0">
                <a:latin typeface="Arial" pitchFamily="34" charset="0"/>
                <a:cs typeface="Arial" pitchFamily="34" charset="0"/>
              </a:rPr>
              <a:pPr/>
              <a:t>56</a:t>
            </a:fld>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31"/>
          <p:cNvSpPr>
            <a:spLocks noGrp="1" noChangeArrowheads="1"/>
          </p:cNvSpPr>
          <p:nvPr>
            <p:ph type="sldNum" sz="quarter" idx="5"/>
          </p:nvPr>
        </p:nvSpPr>
        <p:spPr>
          <a:noFill/>
        </p:spPr>
        <p:txBody>
          <a:bodyPr/>
          <a:lstStyle/>
          <a:p>
            <a:fld id="{F7D0C427-1366-41E0-B1FC-7CE99DA9D874}" type="slidenum">
              <a:rPr lang="en-US" smtClean="0">
                <a:latin typeface="Times" charset="0"/>
                <a:cs typeface="Arial" pitchFamily="34" charset="0"/>
              </a:rPr>
              <a:pPr/>
              <a:t>59</a:t>
            </a:fld>
            <a:endParaRPr lang="en-US" smtClean="0">
              <a:latin typeface="Times" charset="0"/>
              <a:cs typeface="Arial" pitchFamily="34" charset="0"/>
            </a:endParaRPr>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69B0521F-A2E4-464F-843F-06397B1EBD4E}" type="slidenum">
              <a:rPr lang="en-US" smtClean="0">
                <a:latin typeface="Times New Roman" pitchFamily="18" charset="0"/>
                <a:cs typeface="Arial" pitchFamily="34" charset="0"/>
              </a:rPr>
              <a:pPr/>
              <a:t>61</a:t>
            </a:fld>
            <a:endParaRPr lang="en-US" smtClean="0">
              <a:latin typeface="Times New Roman" pitchFamily="18" charset="0"/>
              <a:cs typeface="Arial" pitchFamily="34"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lIns="92075" tIns="46038" rIns="92075" bIns="46038"/>
          <a:lstStyle/>
          <a:p>
            <a:endParaRPr lang="en-US"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1031"/>
          <p:cNvSpPr>
            <a:spLocks noGrp="1" noChangeArrowheads="1"/>
          </p:cNvSpPr>
          <p:nvPr>
            <p:ph type="sldNum" sz="quarter" idx="5"/>
          </p:nvPr>
        </p:nvSpPr>
        <p:spPr>
          <a:noFill/>
        </p:spPr>
        <p:txBody>
          <a:bodyPr/>
          <a:lstStyle/>
          <a:p>
            <a:fld id="{6DE1092E-726D-4F45-9076-AE5ACC7806D3}" type="slidenum">
              <a:rPr lang="en-US" smtClean="0">
                <a:latin typeface="Times" charset="0"/>
                <a:cs typeface="Arial" pitchFamily="34" charset="0"/>
              </a:rPr>
              <a:pPr/>
              <a:t>62</a:t>
            </a:fld>
            <a:endParaRPr lang="en-US" smtClean="0">
              <a:latin typeface="Times" charset="0"/>
              <a:cs typeface="Arial" pitchFamily="34" charset="0"/>
            </a:endParaRPr>
          </a:p>
        </p:txBody>
      </p:sp>
      <p:sp>
        <p:nvSpPr>
          <p:cNvPr id="196611" name="Rectangle 1026"/>
          <p:cNvSpPr>
            <a:spLocks noGrp="1" noRot="1" noChangeAspect="1" noChangeArrowheads="1" noTextEdit="1"/>
          </p:cNvSpPr>
          <p:nvPr>
            <p:ph type="sldImg"/>
          </p:nvPr>
        </p:nvSpPr>
        <p:spPr>
          <a:ln/>
        </p:spPr>
      </p:sp>
      <p:sp>
        <p:nvSpPr>
          <p:cNvPr id="196612"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1031"/>
          <p:cNvSpPr>
            <a:spLocks noGrp="1" noChangeArrowheads="1"/>
          </p:cNvSpPr>
          <p:nvPr>
            <p:ph type="sldNum" sz="quarter" idx="5"/>
          </p:nvPr>
        </p:nvSpPr>
        <p:spPr>
          <a:noFill/>
        </p:spPr>
        <p:txBody>
          <a:bodyPr/>
          <a:lstStyle/>
          <a:p>
            <a:fld id="{9E75B464-68DE-409E-87D4-BF4E47ED2562}" type="slidenum">
              <a:rPr lang="en-US" smtClean="0">
                <a:latin typeface="Times" charset="0"/>
                <a:cs typeface="Arial" pitchFamily="34" charset="0"/>
              </a:rPr>
              <a:pPr/>
              <a:t>63</a:t>
            </a:fld>
            <a:endParaRPr lang="en-US" smtClean="0">
              <a:latin typeface="Times" charset="0"/>
              <a:cs typeface="Arial" pitchFamily="34" charset="0"/>
            </a:endParaRPr>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1031"/>
          <p:cNvSpPr>
            <a:spLocks noGrp="1" noChangeArrowheads="1"/>
          </p:cNvSpPr>
          <p:nvPr>
            <p:ph type="sldNum" sz="quarter" idx="5"/>
          </p:nvPr>
        </p:nvSpPr>
        <p:spPr>
          <a:noFill/>
        </p:spPr>
        <p:txBody>
          <a:bodyPr/>
          <a:lstStyle/>
          <a:p>
            <a:fld id="{AF2FFD59-8B6B-4351-A8C1-1CE1B6019DD5}" type="slidenum">
              <a:rPr lang="en-US" smtClean="0">
                <a:latin typeface="Times" charset="0"/>
                <a:cs typeface="Arial" pitchFamily="34" charset="0"/>
              </a:rPr>
              <a:pPr/>
              <a:t>65</a:t>
            </a:fld>
            <a:endParaRPr lang="en-US" smtClean="0">
              <a:latin typeface="Times" charset="0"/>
              <a:cs typeface="Arial" pitchFamily="34"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1031"/>
          <p:cNvSpPr>
            <a:spLocks noGrp="1" noChangeArrowheads="1"/>
          </p:cNvSpPr>
          <p:nvPr>
            <p:ph type="sldNum" sz="quarter" idx="5"/>
          </p:nvPr>
        </p:nvSpPr>
        <p:spPr>
          <a:noFill/>
        </p:spPr>
        <p:txBody>
          <a:bodyPr/>
          <a:lstStyle/>
          <a:p>
            <a:fld id="{94213A52-AD4C-4087-8F0D-ED1FCA354A6C}" type="slidenum">
              <a:rPr lang="en-US" smtClean="0">
                <a:latin typeface="Times" charset="0"/>
                <a:cs typeface="Arial" pitchFamily="34" charset="0"/>
              </a:rPr>
              <a:pPr/>
              <a:t>66</a:t>
            </a:fld>
            <a:endParaRPr lang="en-US" smtClean="0">
              <a:latin typeface="Times" charset="0"/>
              <a:cs typeface="Arial" pitchFamily="34" charset="0"/>
            </a:endParaRPr>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031"/>
          <p:cNvSpPr>
            <a:spLocks noGrp="1" noChangeArrowheads="1"/>
          </p:cNvSpPr>
          <p:nvPr>
            <p:ph type="sldNum" sz="quarter" idx="5"/>
          </p:nvPr>
        </p:nvSpPr>
        <p:spPr>
          <a:noFill/>
        </p:spPr>
        <p:txBody>
          <a:bodyPr/>
          <a:lstStyle/>
          <a:p>
            <a:fld id="{35123B4B-68F5-438B-B0B0-380A2720E63D}" type="slidenum">
              <a:rPr lang="en-US" smtClean="0">
                <a:latin typeface="Times" charset="0"/>
                <a:cs typeface="Arial" pitchFamily="34" charset="0"/>
              </a:rPr>
              <a:pPr/>
              <a:t>67</a:t>
            </a:fld>
            <a:endParaRPr lang="en-US" smtClean="0">
              <a:latin typeface="Times" charset="0"/>
              <a:cs typeface="Arial" pitchFamily="34" charset="0"/>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78180" name="Slide Number Placeholder 3"/>
          <p:cNvSpPr>
            <a:spLocks noGrp="1"/>
          </p:cNvSpPr>
          <p:nvPr>
            <p:ph type="sldNum" sz="quarter" idx="5"/>
          </p:nvPr>
        </p:nvSpPr>
        <p:spPr>
          <a:noFill/>
        </p:spPr>
        <p:txBody>
          <a:bodyPr/>
          <a:lstStyle/>
          <a:p>
            <a:fld id="{4CF91C46-FBC7-48F6-B66E-E930FF0DE3AF}"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5892" name="Slide Number Placeholder 3"/>
          <p:cNvSpPr>
            <a:spLocks noGrp="1"/>
          </p:cNvSpPr>
          <p:nvPr>
            <p:ph type="sldNum" sz="quarter" idx="5"/>
          </p:nvPr>
        </p:nvSpPr>
        <p:spPr>
          <a:noFill/>
        </p:spPr>
        <p:txBody>
          <a:bodyPr/>
          <a:lstStyle/>
          <a:p>
            <a:fld id="{EF289AB7-5944-4623-B58C-A720207D04C7}"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67940" name="Slide Number Placeholder 3"/>
          <p:cNvSpPr>
            <a:spLocks noGrp="1"/>
          </p:cNvSpPr>
          <p:nvPr>
            <p:ph type="sldNum" sz="quarter" idx="5"/>
          </p:nvPr>
        </p:nvSpPr>
        <p:spPr>
          <a:noFill/>
        </p:spPr>
        <p:txBody>
          <a:bodyPr/>
          <a:lstStyle/>
          <a:p>
            <a:fld id="{DB9768EA-2617-4571-8EC7-089B0FF37695}"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6916" name="Slide Number Placeholder 3"/>
          <p:cNvSpPr>
            <a:spLocks noGrp="1"/>
          </p:cNvSpPr>
          <p:nvPr>
            <p:ph type="sldNum" sz="quarter" idx="5"/>
          </p:nvPr>
        </p:nvSpPr>
        <p:spPr>
          <a:noFill/>
        </p:spPr>
        <p:txBody>
          <a:bodyPr/>
          <a:lstStyle/>
          <a:p>
            <a:fld id="{ED9D4812-B33C-4D2B-AE53-36A1DAC85A53}" type="slidenum">
              <a:rPr lang="en-US" smtClean="0">
                <a:latin typeface="Arial" pitchFamily="34" charset="0"/>
                <a:cs typeface="Arial" pitchFamily="34" charset="0"/>
              </a:rPr>
              <a:pPr/>
              <a:t>20</a:t>
            </a:fld>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031"/>
          <p:cNvSpPr>
            <a:spLocks noGrp="1" noChangeArrowheads="1"/>
          </p:cNvSpPr>
          <p:nvPr>
            <p:ph type="sldNum" sz="quarter" idx="5"/>
          </p:nvPr>
        </p:nvSpPr>
        <p:spPr>
          <a:noFill/>
        </p:spPr>
        <p:txBody>
          <a:bodyPr/>
          <a:lstStyle/>
          <a:p>
            <a:fld id="{1FEC177D-54C8-4FC6-81EC-F26F616A9351}" type="slidenum">
              <a:rPr lang="en-US" smtClean="0">
                <a:latin typeface="Times" charset="0"/>
                <a:cs typeface="Arial" pitchFamily="34" charset="0"/>
              </a:rPr>
              <a:pPr/>
              <a:t>23</a:t>
            </a:fld>
            <a:endParaRPr lang="en-US" smtClean="0">
              <a:latin typeface="Times" charset="0"/>
              <a:cs typeface="Arial" pitchFamily="34" charset="0"/>
            </a:endParaRPr>
          </a:p>
        </p:txBody>
      </p:sp>
      <p:sp>
        <p:nvSpPr>
          <p:cNvPr id="168963" name="Rectangle 1026"/>
          <p:cNvSpPr>
            <a:spLocks noGrp="1" noRot="1" noChangeAspect="1" noChangeArrowheads="1" noTextEdit="1"/>
          </p:cNvSpPr>
          <p:nvPr>
            <p:ph type="sldImg"/>
          </p:nvPr>
        </p:nvSpPr>
        <p:spPr>
          <a:ln/>
        </p:spPr>
      </p:sp>
      <p:sp>
        <p:nvSpPr>
          <p:cNvPr id="16896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CA36A50-6B2A-4C41-9506-51EC0C707113}" type="slidenum">
              <a:rPr lang="en-US" smtClean="0">
                <a:latin typeface="Arial" pitchFamily="34" charset="0"/>
                <a:cs typeface="Arial" pitchFamily="34" charset="0"/>
              </a:rPr>
              <a:pPr/>
              <a:t>24</a:t>
            </a:fld>
            <a:endParaRPr lang="en-US" smtClean="0">
              <a:latin typeface="Arial" pitchFamily="34" charset="0"/>
              <a:cs typeface="Arial" pitchFamily="34"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7156" name="Slide Number Placeholder 3"/>
          <p:cNvSpPr>
            <a:spLocks noGrp="1"/>
          </p:cNvSpPr>
          <p:nvPr>
            <p:ph type="sldNum" sz="quarter" idx="5"/>
          </p:nvPr>
        </p:nvSpPr>
        <p:spPr>
          <a:noFill/>
        </p:spPr>
        <p:txBody>
          <a:bodyPr/>
          <a:lstStyle/>
          <a:p>
            <a:fld id="{70F017AC-E41A-4358-BA8B-0B9848186970}" type="slidenum">
              <a:rPr lang="en-US" smtClean="0">
                <a:latin typeface="Arial" pitchFamily="34" charset="0"/>
                <a:cs typeface="Arial" pitchFamily="34" charset="0"/>
              </a:rPr>
              <a:pPr/>
              <a:t>26</a:t>
            </a:fld>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63EB3F-AD45-4740-AFE2-0DF30FF306BC}" type="datetimeFigureOut">
              <a:rPr lang="en-US" smtClean="0"/>
              <a:t>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2678221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3EB3F-AD45-4740-AFE2-0DF30FF306BC}" type="datetimeFigureOut">
              <a:rPr lang="en-US" smtClean="0"/>
              <a:t>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2685386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3EB3F-AD45-4740-AFE2-0DF30FF306BC}" type="datetimeFigureOut">
              <a:rPr lang="en-US" smtClean="0"/>
              <a:t>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3248433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3EB3F-AD45-4740-AFE2-0DF30FF306BC}" type="datetimeFigureOut">
              <a:rPr lang="en-US" smtClean="0"/>
              <a:t>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1728279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63EB3F-AD45-4740-AFE2-0DF30FF306BC}" type="datetimeFigureOut">
              <a:rPr lang="en-US" smtClean="0"/>
              <a:t>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17976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63EB3F-AD45-4740-AFE2-0DF30FF306BC}" type="datetimeFigureOut">
              <a:rPr lang="en-US" smtClean="0"/>
              <a:t>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2750010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63EB3F-AD45-4740-AFE2-0DF30FF306BC}" type="datetimeFigureOut">
              <a:rPr lang="en-US" smtClean="0"/>
              <a:t>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3644813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63EB3F-AD45-4740-AFE2-0DF30FF306BC}" type="datetimeFigureOut">
              <a:rPr lang="en-US" smtClean="0"/>
              <a:t>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4024167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63EB3F-AD45-4740-AFE2-0DF30FF306BC}" type="datetimeFigureOut">
              <a:rPr lang="en-US" smtClean="0"/>
              <a:t>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3123285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63EB3F-AD45-4740-AFE2-0DF30FF306BC}" type="datetimeFigureOut">
              <a:rPr lang="en-US" smtClean="0"/>
              <a:t>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197874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63EB3F-AD45-4740-AFE2-0DF30FF306BC}" type="datetimeFigureOut">
              <a:rPr lang="en-US" smtClean="0"/>
              <a:t>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43BEC-399C-4AA9-9597-03EF3B7F6356}" type="slidenum">
              <a:rPr lang="en-US" smtClean="0"/>
              <a:t>‹#›</a:t>
            </a:fld>
            <a:endParaRPr lang="en-US"/>
          </a:p>
        </p:txBody>
      </p:sp>
    </p:spTree>
    <p:extLst>
      <p:ext uri="{BB962C8B-B14F-4D97-AF65-F5344CB8AC3E}">
        <p14:creationId xmlns:p14="http://schemas.microsoft.com/office/powerpoint/2010/main" val="3757974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63EB3F-AD45-4740-AFE2-0DF30FF306BC}" type="datetimeFigureOut">
              <a:rPr lang="en-US" smtClean="0"/>
              <a:t>2/4/2015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B43BEC-399C-4AA9-9597-03EF3B7F6356}" type="slidenum">
              <a:rPr lang="en-US" smtClean="0"/>
              <a:t>‹#›</a:t>
            </a:fld>
            <a:endParaRPr lang="en-US"/>
          </a:p>
        </p:txBody>
      </p:sp>
    </p:spTree>
    <p:extLst>
      <p:ext uri="{BB962C8B-B14F-4D97-AF65-F5344CB8AC3E}">
        <p14:creationId xmlns:p14="http://schemas.microsoft.com/office/powerpoint/2010/main" val="281888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9.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gif"/><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s://www.youtube.com/watch?v=yVkdfJ9PkR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http://www.kettering.edu/~drussell/Demos/waves/wavemotion.html" TargetMode="External"/><Relationship Id="rId1" Type="http://schemas.openxmlformats.org/officeDocument/2006/relationships/slideLayout" Target="../slideLayouts/slideLayout7.xml"/><Relationship Id="rId4" Type="http://schemas.openxmlformats.org/officeDocument/2006/relationships/image" Target="../media/image30.gif"/></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media/audio2.wav"/><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8" Type="http://schemas.openxmlformats.org/officeDocument/2006/relationships/hyperlink" Target="http://observe.phy.sfasu.edu/courses/phy101/lectures101/" TargetMode="External"/><Relationship Id="rId3" Type="http://schemas.openxmlformats.org/officeDocument/2006/relationships/notesSlide" Target="../notesSlides/notesSlide24.xml"/><Relationship Id="rId7"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hyperlink" Target="FS14ss.mpeg" TargetMode="External"/><Relationship Id="rId4" Type="http://schemas.openxmlformats.org/officeDocument/2006/relationships/audio" Target="../media/audio3.wav"/></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ww.senior-lifestyle.com/yeager.html" TargetMode="External"/><Relationship Id="rId4" Type="http://schemas.openxmlformats.org/officeDocument/2006/relationships/image" Target="../media/image6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r>
              <a:rPr lang="en-US" b="1" dirty="0" smtClean="0">
                <a:effectLst/>
                <a:latin typeface="Times New Roman"/>
                <a:ea typeface="Times New Roman"/>
                <a:cs typeface="Times New Roman"/>
              </a:rPr>
              <a:t>Chapter 19 - Vibrations and Waves</a:t>
            </a:r>
            <a:r>
              <a:rPr lang="en-US" dirty="0" smtClean="0">
                <a:effectLst/>
                <a:latin typeface="Times New Roman"/>
                <a:ea typeface="Times New Roman"/>
                <a:cs typeface="Times New Roman"/>
              </a:rPr>
              <a:t> </a:t>
            </a:r>
            <a:endParaRPr lang="en-US" dirty="0">
              <a:ea typeface="Calibri"/>
              <a:cs typeface="Times New Roman"/>
            </a:endParaRPr>
          </a:p>
          <a:p>
            <a:endParaRPr lang="en-US" dirty="0"/>
          </a:p>
        </p:txBody>
      </p:sp>
    </p:spTree>
    <p:extLst>
      <p:ext uri="{BB962C8B-B14F-4D97-AF65-F5344CB8AC3E}">
        <p14:creationId xmlns:p14="http://schemas.microsoft.com/office/powerpoint/2010/main" val="929524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a typeface="Times New Roman"/>
                <a:cs typeface="Times New Roman"/>
              </a:rPr>
              <a:t>Mechanical waves—TYPES- disturbs the medium in different ways</a:t>
            </a:r>
            <a:endParaRPr lang="en-US" dirty="0"/>
          </a:p>
        </p:txBody>
      </p:sp>
      <p:sp>
        <p:nvSpPr>
          <p:cNvPr id="3" name="Content Placeholder 2"/>
          <p:cNvSpPr>
            <a:spLocks noGrp="1"/>
          </p:cNvSpPr>
          <p:nvPr>
            <p:ph idx="1"/>
          </p:nvPr>
        </p:nvSpPr>
        <p:spPr>
          <a:xfrm>
            <a:off x="457200" y="1524000"/>
            <a:ext cx="8229600" cy="4525963"/>
          </a:xfrm>
        </p:spPr>
        <p:txBody>
          <a:bodyPr>
            <a:normAutofit fontScale="70000" lnSpcReduction="20000"/>
          </a:bodyPr>
          <a:lstStyle/>
          <a:p>
            <a:pPr lvl="0">
              <a:lnSpc>
                <a:spcPct val="160000"/>
              </a:lnSpc>
              <a:spcBef>
                <a:spcPts val="0"/>
              </a:spcBef>
              <a:buFont typeface="+mj-lt"/>
              <a:buAutoNum type="arabicPeriod"/>
              <a:tabLst>
                <a:tab pos="457200" algn="l"/>
              </a:tabLst>
            </a:pPr>
            <a:r>
              <a:rPr lang="en-US" b="1" u="sng" dirty="0" smtClean="0">
                <a:ea typeface="Times New Roman"/>
                <a:cs typeface="Times New Roman"/>
              </a:rPr>
              <a:t>transverse </a:t>
            </a:r>
            <a:r>
              <a:rPr lang="en-US" b="1" u="sng" dirty="0">
                <a:ea typeface="Times New Roman"/>
                <a:cs typeface="Times New Roman"/>
              </a:rPr>
              <a:t>wave</a:t>
            </a:r>
            <a:r>
              <a:rPr lang="en-US" b="1" dirty="0">
                <a:ea typeface="Times New Roman"/>
                <a:cs typeface="Times New Roman"/>
              </a:rPr>
              <a:t>,- particles vibrate at right angles to the direction of the wave’s velocity (Up &amp; down movement w/wave  moving through medium</a:t>
            </a:r>
            <a:endParaRPr lang="en-US" b="1" dirty="0" smtClean="0">
              <a:effectLst/>
              <a:ea typeface="Times New Roman"/>
              <a:cs typeface="Times New Roman"/>
            </a:endParaRPr>
          </a:p>
          <a:p>
            <a:pPr lvl="0">
              <a:lnSpc>
                <a:spcPct val="160000"/>
              </a:lnSpc>
              <a:spcBef>
                <a:spcPts val="0"/>
              </a:spcBef>
              <a:buFont typeface="+mj-lt"/>
              <a:buAutoNum type="arabicPeriod"/>
              <a:tabLst>
                <a:tab pos="457200" algn="l"/>
              </a:tabLst>
            </a:pPr>
            <a:r>
              <a:rPr lang="en-US" b="1" dirty="0">
                <a:ea typeface="Times New Roman"/>
                <a:cs typeface="Times New Roman"/>
              </a:rPr>
              <a:t>longitudinal wave- particles in medium move parallel to  direction of the wave- displacement in direction of motion (SOUND)</a:t>
            </a:r>
            <a:endParaRPr lang="en-US" b="1" dirty="0" smtClean="0">
              <a:effectLst/>
              <a:ea typeface="Times New Roman"/>
              <a:cs typeface="Times New Roman"/>
            </a:endParaRPr>
          </a:p>
          <a:p>
            <a:pPr marL="857250" lvl="1">
              <a:lnSpc>
                <a:spcPct val="160000"/>
              </a:lnSpc>
              <a:spcBef>
                <a:spcPts val="0"/>
              </a:spcBef>
            </a:pPr>
            <a:r>
              <a:rPr lang="en-US" b="1" dirty="0">
                <a:ea typeface="Times New Roman"/>
                <a:cs typeface="Times New Roman"/>
              </a:rPr>
              <a:t>(</a:t>
            </a:r>
            <a:r>
              <a:rPr lang="en-US" b="1" dirty="0" smtClean="0">
                <a:ea typeface="Times New Roman"/>
                <a:cs typeface="Times New Roman"/>
              </a:rPr>
              <a:t>usually- </a:t>
            </a:r>
            <a:r>
              <a:rPr lang="en-US" b="1" dirty="0">
                <a:ea typeface="Times New Roman"/>
                <a:cs typeface="Times New Roman"/>
              </a:rPr>
              <a:t>fluids, liquids, gases or plasmas) (&amp; deep water waves)</a:t>
            </a:r>
            <a:endParaRPr lang="en-US" b="1" dirty="0" smtClean="0">
              <a:effectLst/>
              <a:ea typeface="Times New Roman"/>
              <a:cs typeface="Times New Roman"/>
            </a:endParaRPr>
          </a:p>
          <a:p>
            <a:pPr lvl="0">
              <a:lnSpc>
                <a:spcPct val="160000"/>
              </a:lnSpc>
              <a:spcBef>
                <a:spcPts val="0"/>
              </a:spcBef>
              <a:buFont typeface="+mj-lt"/>
              <a:buAutoNum type="arabicPeriod"/>
              <a:tabLst>
                <a:tab pos="457200" algn="l"/>
              </a:tabLst>
            </a:pPr>
            <a:r>
              <a:rPr lang="en-US" b="1" dirty="0">
                <a:ea typeface="Times New Roman"/>
                <a:cs typeface="Times New Roman"/>
              </a:rPr>
              <a:t>surface waves- (surface- WATER) have both transverse (perpendicular) and longitudinal (parallel) waves. </a:t>
            </a:r>
            <a:endParaRPr lang="en-US" b="1" dirty="0" smtClean="0">
              <a:effectLst/>
              <a:ea typeface="Times New Roman"/>
              <a:cs typeface="Times New Roman"/>
            </a:endParaRPr>
          </a:p>
          <a:p>
            <a:pPr marL="228600" marR="0" indent="228600">
              <a:lnSpc>
                <a:spcPct val="160000"/>
              </a:lnSpc>
              <a:spcBef>
                <a:spcPts val="0"/>
              </a:spcBef>
              <a:spcAft>
                <a:spcPts val="0"/>
              </a:spcAft>
            </a:pPr>
            <a:r>
              <a:rPr lang="en-US" b="1" dirty="0">
                <a:ea typeface="Times New Roman"/>
                <a:cs typeface="Times New Roman"/>
              </a:rPr>
              <a:t> Energy from sun  (Solar) are  transverse electromagnetic waves. </a:t>
            </a:r>
            <a:endParaRPr lang="en-US" b="1" dirty="0" smtClean="0">
              <a:effectLst/>
              <a:ea typeface="Times New Roman"/>
              <a:cs typeface="Times New Roman"/>
            </a:endParaRPr>
          </a:p>
          <a:p>
            <a:endParaRPr lang="en-US" dirty="0">
              <a:latin typeface="+mj-lt"/>
            </a:endParaRPr>
          </a:p>
        </p:txBody>
      </p:sp>
    </p:spTree>
    <p:extLst>
      <p:ext uri="{BB962C8B-B14F-4D97-AF65-F5344CB8AC3E}">
        <p14:creationId xmlns:p14="http://schemas.microsoft.com/office/powerpoint/2010/main" val="105166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Waves in water and sound waves in air are two examples of mechanical waves. </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A </a:t>
            </a:r>
            <a:r>
              <a:rPr lang="en-US" b="1" dirty="0" smtClean="0"/>
              <a:t>mechanical wave</a:t>
            </a:r>
            <a:r>
              <a:rPr lang="en-US" dirty="0" smtClean="0"/>
              <a:t> is a wave that is not capable. </a:t>
            </a:r>
            <a:r>
              <a:rPr lang="en-US" dirty="0"/>
              <a:t> </a:t>
            </a:r>
            <a:r>
              <a:rPr lang="en-US" dirty="0" smtClean="0"/>
              <a:t>of transmitting its energy through a vacuum.  They require a medium in order to transport their energy from one location to another</a:t>
            </a:r>
          </a:p>
          <a:p>
            <a:r>
              <a:rPr lang="en-US" dirty="0" smtClean="0"/>
              <a:t>Mechanical </a:t>
            </a:r>
            <a:r>
              <a:rPr lang="en-US" dirty="0"/>
              <a:t>waves are caused by a disturbance or vibration in matter, whether solid, gas, liquid, or </a:t>
            </a:r>
            <a:r>
              <a:rPr lang="en-US" dirty="0" smtClean="0"/>
              <a:t>plasma</a:t>
            </a:r>
          </a:p>
          <a:p>
            <a:r>
              <a:rPr lang="en-US" dirty="0" smtClean="0"/>
              <a:t>Sound waves cannot travel in the vacuum of space because there is no medium to transmit these mechanical waves</a:t>
            </a:r>
          </a:p>
          <a:p>
            <a:endParaRPr lang="en-US" dirty="0"/>
          </a:p>
        </p:txBody>
      </p:sp>
      <p:sp>
        <p:nvSpPr>
          <p:cNvPr id="4" name="Content Placeholder 3"/>
          <p:cNvSpPr>
            <a:spLocks noGrp="1"/>
          </p:cNvSpPr>
          <p:nvPr>
            <p:ph sz="half" idx="2"/>
          </p:nvPr>
        </p:nvSpPr>
        <p:spPr>
          <a:xfrm>
            <a:off x="4701702" y="4648200"/>
            <a:ext cx="4194648" cy="1752600"/>
          </a:xfrm>
        </p:spPr>
        <p:txBody>
          <a:bodyPr>
            <a:normAutofit fontScale="77500" lnSpcReduction="20000"/>
          </a:bodyPr>
          <a:lstStyle/>
          <a:p>
            <a:r>
              <a:rPr lang="en-US" dirty="0" smtClean="0"/>
              <a:t>A </a:t>
            </a:r>
            <a:r>
              <a:rPr lang="en-US" dirty="0"/>
              <a:t>sound wave is an example of a mechanical wave. </a:t>
            </a:r>
            <a:r>
              <a:rPr lang="en-US" dirty="0" smtClean="0"/>
              <a:t>(Sound </a:t>
            </a:r>
            <a:r>
              <a:rPr lang="en-US" dirty="0"/>
              <a:t>waves are incapable of traveling through a vacuum</a:t>
            </a:r>
            <a:r>
              <a:rPr lang="en-US" dirty="0" smtClean="0"/>
              <a: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1702" y="1638300"/>
            <a:ext cx="4194648" cy="300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6853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2470836" cy="4525963"/>
          </a:xfrm>
        </p:spPr>
        <p:txBody>
          <a:bodyPr>
            <a:normAutofit fontScale="92500" lnSpcReduction="20000"/>
          </a:bodyPr>
          <a:lstStyle/>
          <a:p>
            <a:r>
              <a:rPr lang="en-US" dirty="0"/>
              <a:t>electromagnetic waves can travel not only through air and solid materials, but also through the vacuum of space</a:t>
            </a:r>
          </a:p>
        </p:txBody>
      </p:sp>
      <p:pic>
        <p:nvPicPr>
          <p:cNvPr id="1028" name="Picture 4" descr="http://www.ilibrarian.net/science/electromagnetic_spectru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8036" y="96793"/>
            <a:ext cx="6191250" cy="4427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248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4953000" cy="4525963"/>
          </a:xfrm>
        </p:spPr>
        <p:txBody>
          <a:bodyPr>
            <a:normAutofit fontScale="92500" lnSpcReduction="20000"/>
          </a:bodyPr>
          <a:lstStyle/>
          <a:p>
            <a:r>
              <a:rPr lang="en-US" dirty="0"/>
              <a:t>Electromagnetic waves are formed by the vibrations of electric and magnetic fields. These fields are perpendicular to one another in the direction the wave is traveling. Once formed, this energy travels at the speed of light until further interaction with matter.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632379"/>
            <a:ext cx="2495550"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5724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Wave Motion</a:t>
            </a:r>
          </a:p>
        </p:txBody>
      </p:sp>
      <p:pic>
        <p:nvPicPr>
          <p:cNvPr id="21507" name="Picture 6" descr="wave"/>
          <p:cNvPicPr>
            <a:picLocks noChangeAspect="1" noChangeArrowheads="1"/>
          </p:cNvPicPr>
          <p:nvPr/>
        </p:nvPicPr>
        <p:blipFill>
          <a:blip r:embed="rId2" cstate="print"/>
          <a:srcRect/>
          <a:stretch>
            <a:fillRect/>
          </a:stretch>
        </p:blipFill>
        <p:spPr bwMode="auto">
          <a:xfrm>
            <a:off x="1905000" y="1676400"/>
            <a:ext cx="5410200" cy="4889500"/>
          </a:xfrm>
          <a:prstGeom prst="rect">
            <a:avLst/>
          </a:prstGeom>
          <a:noFill/>
          <a:ln w="9525">
            <a:noFill/>
            <a:miter lim="800000"/>
            <a:headEnd/>
            <a:tailEnd/>
          </a:ln>
        </p:spPr>
      </p:pic>
    </p:spTree>
    <p:extLst>
      <p:ext uri="{BB962C8B-B14F-4D97-AF65-F5344CB8AC3E}">
        <p14:creationId xmlns:p14="http://schemas.microsoft.com/office/powerpoint/2010/main" val="12462637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Waves</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895301" y="1514898"/>
            <a:ext cx="5715847"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09600" y="1712655"/>
            <a:ext cx="3935413" cy="2554545"/>
          </a:xfrm>
          <a:prstGeom prst="rect">
            <a:avLst/>
          </a:prstGeom>
        </p:spPr>
        <p:txBody>
          <a:bodyPr wrap="square">
            <a:spAutoFit/>
          </a:bodyPr>
          <a:lstStyle/>
          <a:p>
            <a:pPr marL="342900" lvl="0" indent="-342900">
              <a:spcBef>
                <a:spcPct val="20000"/>
              </a:spcBef>
              <a:buFont typeface="Arial" panose="020B0604020202020204" pitchFamily="34" charset="0"/>
              <a:buChar char="•"/>
            </a:pPr>
            <a:r>
              <a:rPr lang="en-US" sz="3200" dirty="0">
                <a:solidFill>
                  <a:prstClr val="black"/>
                </a:solidFill>
              </a:rPr>
              <a:t>Waves may lose energy as they propagate through a dense medium (attenuation).</a:t>
            </a:r>
          </a:p>
        </p:txBody>
      </p:sp>
    </p:spTree>
    <p:extLst>
      <p:ext uri="{BB962C8B-B14F-4D97-AF65-F5344CB8AC3E}">
        <p14:creationId xmlns:p14="http://schemas.microsoft.com/office/powerpoint/2010/main" val="679906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3490913" y="0"/>
            <a:ext cx="4095750" cy="4086225"/>
          </a:xfrm>
          <a:prstGeom prst="rect">
            <a:avLst/>
          </a:prstGeom>
          <a:noFill/>
          <a:ln w="9525">
            <a:noFill/>
            <a:miter lim="800000"/>
            <a:headEnd/>
            <a:tailEnd/>
          </a:ln>
          <a:effectLst/>
        </p:spPr>
      </p:pic>
      <p:sp>
        <p:nvSpPr>
          <p:cNvPr id="17411" name="Title 1"/>
          <p:cNvSpPr>
            <a:spLocks noGrp="1"/>
          </p:cNvSpPr>
          <p:nvPr>
            <p:ph type="title"/>
          </p:nvPr>
        </p:nvSpPr>
        <p:spPr>
          <a:xfrm>
            <a:off x="457200" y="273050"/>
            <a:ext cx="3008313" cy="452438"/>
          </a:xfrm>
        </p:spPr>
        <p:txBody>
          <a:bodyPr/>
          <a:lstStyle/>
          <a:p>
            <a:pPr eaLnBrk="1" hangingPunct="1"/>
            <a:r>
              <a:rPr lang="en-US" smtClean="0"/>
              <a:t>water wave</a:t>
            </a:r>
          </a:p>
        </p:txBody>
      </p:sp>
      <p:sp>
        <p:nvSpPr>
          <p:cNvPr id="17412" name="Content Placeholder 2"/>
          <p:cNvSpPr>
            <a:spLocks noGrp="1"/>
          </p:cNvSpPr>
          <p:nvPr>
            <p:ph idx="1"/>
          </p:nvPr>
        </p:nvSpPr>
        <p:spPr>
          <a:xfrm>
            <a:off x="2439988" y="3894138"/>
            <a:ext cx="6704012" cy="2963862"/>
          </a:xfrm>
        </p:spPr>
        <p:txBody>
          <a:bodyPr/>
          <a:lstStyle/>
          <a:p>
            <a:pPr eaLnBrk="1" hangingPunct="1"/>
            <a:r>
              <a:rPr lang="en-US" sz="2400" smtClean="0"/>
              <a:t>barring obstacles the surface of the water will have been disturbed, but the water itself will have gone nowhere.</a:t>
            </a:r>
          </a:p>
          <a:p>
            <a:pPr eaLnBrk="1" hangingPunct="1"/>
            <a:r>
              <a:rPr lang="en-US" sz="2400" smtClean="0"/>
              <a:t> A leaf on the surface will bob up and down as the waves pass, but will end up where it started. </a:t>
            </a:r>
            <a:br>
              <a:rPr lang="en-US" sz="2400" smtClean="0"/>
            </a:br>
            <a:endParaRPr lang="en-US" sz="2400" smtClean="0"/>
          </a:p>
        </p:txBody>
      </p:sp>
      <p:sp>
        <p:nvSpPr>
          <p:cNvPr id="17413" name="Text Placeholder 3"/>
          <p:cNvSpPr>
            <a:spLocks noGrp="1"/>
          </p:cNvSpPr>
          <p:nvPr>
            <p:ph type="body" sz="half" idx="2"/>
          </p:nvPr>
        </p:nvSpPr>
        <p:spPr>
          <a:xfrm>
            <a:off x="0" y="693738"/>
            <a:ext cx="2459038" cy="4691062"/>
          </a:xfrm>
        </p:spPr>
        <p:txBody>
          <a:bodyPr/>
          <a:lstStyle/>
          <a:p>
            <a:pPr eaLnBrk="1" hangingPunct="1"/>
            <a:r>
              <a:rPr lang="en-US" smtClean="0"/>
              <a:t>a stone dropped into a quiet pond has waves travel outward in expanding circles</a:t>
            </a:r>
          </a:p>
        </p:txBody>
      </p:sp>
      <p:pic>
        <p:nvPicPr>
          <p:cNvPr id="17414" name="Picture 9" descr="19-05_Figure-P"/>
          <p:cNvPicPr>
            <a:picLocks noChangeAspect="1" noChangeArrowheads="1"/>
          </p:cNvPicPr>
          <p:nvPr/>
        </p:nvPicPr>
        <p:blipFill>
          <a:blip r:embed="rId3" cstate="print"/>
          <a:srcRect/>
          <a:stretch>
            <a:fillRect/>
          </a:stretch>
        </p:blipFill>
        <p:spPr bwMode="auto">
          <a:xfrm>
            <a:off x="63500" y="5229225"/>
            <a:ext cx="2376488" cy="1628775"/>
          </a:xfrm>
          <a:prstGeom prst="rect">
            <a:avLst/>
          </a:prstGeom>
          <a:noFill/>
          <a:ln w="9525">
            <a:noFill/>
            <a:miter lim="800000"/>
            <a:headEnd/>
            <a:tailEnd/>
          </a:ln>
        </p:spPr>
      </p:pic>
      <p:sp>
        <p:nvSpPr>
          <p:cNvPr id="2" name="SMARTInkShape-214"/>
          <p:cNvSpPr/>
          <p:nvPr/>
        </p:nvSpPr>
        <p:spPr bwMode="auto">
          <a:xfrm>
            <a:off x="7045523" y="3107640"/>
            <a:ext cx="44649" cy="235826"/>
          </a:xfrm>
          <a:custGeom>
            <a:avLst/>
            <a:gdLst/>
            <a:ahLst/>
            <a:cxnLst/>
            <a:rect l="0" t="0" r="0" b="0"/>
            <a:pathLst>
              <a:path w="44649" h="235826">
                <a:moveTo>
                  <a:pt x="44648" y="8821"/>
                </a:moveTo>
                <a:lnTo>
                  <a:pt x="39908" y="8821"/>
                </a:lnTo>
                <a:lnTo>
                  <a:pt x="38510" y="7829"/>
                </a:lnTo>
                <a:lnTo>
                  <a:pt x="37580" y="6175"/>
                </a:lnTo>
                <a:lnTo>
                  <a:pt x="36960" y="4080"/>
                </a:lnTo>
                <a:lnTo>
                  <a:pt x="35553" y="2684"/>
                </a:lnTo>
                <a:lnTo>
                  <a:pt x="27189" y="0"/>
                </a:lnTo>
                <a:lnTo>
                  <a:pt x="22167" y="4664"/>
                </a:lnTo>
                <a:lnTo>
                  <a:pt x="19774" y="9619"/>
                </a:lnTo>
                <a:lnTo>
                  <a:pt x="17971" y="42132"/>
                </a:lnTo>
                <a:lnTo>
                  <a:pt x="17869" y="82072"/>
                </a:lnTo>
                <a:lnTo>
                  <a:pt x="13439" y="122499"/>
                </a:lnTo>
                <a:lnTo>
                  <a:pt x="16986" y="152985"/>
                </a:lnTo>
                <a:lnTo>
                  <a:pt x="9448" y="195378"/>
                </a:lnTo>
                <a:lnTo>
                  <a:pt x="8960" y="212383"/>
                </a:lnTo>
                <a:lnTo>
                  <a:pt x="9942" y="212990"/>
                </a:lnTo>
                <a:lnTo>
                  <a:pt x="13679" y="213664"/>
                </a:lnTo>
                <a:lnTo>
                  <a:pt x="15072" y="212852"/>
                </a:lnTo>
                <a:lnTo>
                  <a:pt x="16000" y="211318"/>
                </a:lnTo>
                <a:lnTo>
                  <a:pt x="17034" y="205976"/>
                </a:lnTo>
                <a:lnTo>
                  <a:pt x="17811" y="166602"/>
                </a:lnTo>
                <a:lnTo>
                  <a:pt x="20491" y="141891"/>
                </a:lnTo>
                <a:lnTo>
                  <a:pt x="22998" y="124518"/>
                </a:lnTo>
                <a:lnTo>
                  <a:pt x="21815" y="91757"/>
                </a:lnTo>
                <a:lnTo>
                  <a:pt x="26135" y="53624"/>
                </a:lnTo>
                <a:lnTo>
                  <a:pt x="27588" y="33561"/>
                </a:lnTo>
                <a:lnTo>
                  <a:pt x="35608" y="1453"/>
                </a:lnTo>
                <a:lnTo>
                  <a:pt x="35686" y="5094"/>
                </a:lnTo>
                <a:lnTo>
                  <a:pt x="24694" y="47505"/>
                </a:lnTo>
                <a:lnTo>
                  <a:pt x="19209" y="85584"/>
                </a:lnTo>
                <a:lnTo>
                  <a:pt x="17134" y="124195"/>
                </a:lnTo>
                <a:lnTo>
                  <a:pt x="10845" y="160485"/>
                </a:lnTo>
                <a:lnTo>
                  <a:pt x="9181" y="203271"/>
                </a:lnTo>
                <a:lnTo>
                  <a:pt x="8939" y="234729"/>
                </a:lnTo>
                <a:lnTo>
                  <a:pt x="7944" y="235825"/>
                </a:lnTo>
                <a:lnTo>
                  <a:pt x="6288" y="235563"/>
                </a:lnTo>
                <a:lnTo>
                  <a:pt x="4192" y="234396"/>
                </a:lnTo>
                <a:lnTo>
                  <a:pt x="2795" y="232626"/>
                </a:lnTo>
                <a:lnTo>
                  <a:pt x="1242" y="228014"/>
                </a:lnTo>
                <a:lnTo>
                  <a:pt x="15" y="183609"/>
                </a:lnTo>
                <a:lnTo>
                  <a:pt x="0" y="169555"/>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3" name="SMARTInkShape-215"/>
          <p:cNvSpPr/>
          <p:nvPr/>
        </p:nvSpPr>
        <p:spPr bwMode="auto">
          <a:xfrm>
            <a:off x="6402586" y="3089672"/>
            <a:ext cx="35719" cy="250032"/>
          </a:xfrm>
          <a:custGeom>
            <a:avLst/>
            <a:gdLst/>
            <a:ahLst/>
            <a:cxnLst/>
            <a:rect l="0" t="0" r="0" b="0"/>
            <a:pathLst>
              <a:path w="35719" h="250032">
                <a:moveTo>
                  <a:pt x="35718" y="0"/>
                </a:moveTo>
                <a:lnTo>
                  <a:pt x="30978" y="0"/>
                </a:lnTo>
                <a:lnTo>
                  <a:pt x="29581" y="992"/>
                </a:lnTo>
                <a:lnTo>
                  <a:pt x="28651" y="2646"/>
                </a:lnTo>
                <a:lnTo>
                  <a:pt x="15813" y="40527"/>
                </a:lnTo>
                <a:lnTo>
                  <a:pt x="10289" y="67647"/>
                </a:lnTo>
                <a:lnTo>
                  <a:pt x="9108" y="107833"/>
                </a:lnTo>
                <a:lnTo>
                  <a:pt x="8953" y="151894"/>
                </a:lnTo>
                <a:lnTo>
                  <a:pt x="8932" y="196465"/>
                </a:lnTo>
                <a:lnTo>
                  <a:pt x="7937" y="225045"/>
                </a:lnTo>
                <a:lnTo>
                  <a:pt x="368" y="248940"/>
                </a:lnTo>
                <a:lnTo>
                  <a:pt x="108" y="244967"/>
                </a:lnTo>
                <a:lnTo>
                  <a:pt x="2693" y="240174"/>
                </a:lnTo>
                <a:lnTo>
                  <a:pt x="4772" y="237507"/>
                </a:lnTo>
                <a:lnTo>
                  <a:pt x="7698" y="219531"/>
                </a:lnTo>
                <a:lnTo>
                  <a:pt x="8767" y="175459"/>
                </a:lnTo>
                <a:lnTo>
                  <a:pt x="13637" y="135089"/>
                </a:lnTo>
                <a:lnTo>
                  <a:pt x="19949" y="92093"/>
                </a:lnTo>
                <a:lnTo>
                  <a:pt x="24762" y="69620"/>
                </a:lnTo>
                <a:lnTo>
                  <a:pt x="27514" y="34671"/>
                </a:lnTo>
                <a:lnTo>
                  <a:pt x="31410" y="25992"/>
                </a:lnTo>
                <a:lnTo>
                  <a:pt x="31854" y="22289"/>
                </a:lnTo>
                <a:lnTo>
                  <a:pt x="29723" y="13329"/>
                </a:lnTo>
                <a:lnTo>
                  <a:pt x="30729" y="11863"/>
                </a:lnTo>
                <a:lnTo>
                  <a:pt x="32392" y="10885"/>
                </a:lnTo>
                <a:lnTo>
                  <a:pt x="32509" y="11225"/>
                </a:lnTo>
                <a:lnTo>
                  <a:pt x="29993" y="14249"/>
                </a:lnTo>
                <a:lnTo>
                  <a:pt x="29916" y="16445"/>
                </a:lnTo>
                <a:lnTo>
                  <a:pt x="32478" y="21530"/>
                </a:lnTo>
                <a:lnTo>
                  <a:pt x="32566" y="25267"/>
                </a:lnTo>
                <a:lnTo>
                  <a:pt x="26435" y="64073"/>
                </a:lnTo>
                <a:lnTo>
                  <a:pt x="17201" y="101181"/>
                </a:lnTo>
                <a:lnTo>
                  <a:pt x="11379" y="137466"/>
                </a:lnTo>
                <a:lnTo>
                  <a:pt x="7009" y="176991"/>
                </a:lnTo>
                <a:lnTo>
                  <a:pt x="615" y="221619"/>
                </a:lnTo>
                <a:lnTo>
                  <a:pt x="0" y="250031"/>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 name="SMARTInkShape-216"/>
          <p:cNvSpPr/>
          <p:nvPr/>
        </p:nvSpPr>
        <p:spPr bwMode="auto">
          <a:xfrm>
            <a:off x="3903648" y="3437929"/>
            <a:ext cx="168243" cy="44640"/>
          </a:xfrm>
          <a:custGeom>
            <a:avLst/>
            <a:gdLst/>
            <a:ahLst/>
            <a:cxnLst/>
            <a:rect l="0" t="0" r="0" b="0"/>
            <a:pathLst>
              <a:path w="168243" h="44640">
                <a:moveTo>
                  <a:pt x="78992" y="26789"/>
                </a:moveTo>
                <a:lnTo>
                  <a:pt x="92554" y="26789"/>
                </a:lnTo>
                <a:lnTo>
                  <a:pt x="97587" y="29436"/>
                </a:lnTo>
                <a:lnTo>
                  <a:pt x="104163" y="34478"/>
                </a:lnTo>
                <a:lnTo>
                  <a:pt x="110042" y="35352"/>
                </a:lnTo>
                <a:lnTo>
                  <a:pt x="127055" y="36639"/>
                </a:lnTo>
                <a:lnTo>
                  <a:pt x="144142" y="43398"/>
                </a:lnTo>
                <a:lnTo>
                  <a:pt x="166890" y="44639"/>
                </a:lnTo>
                <a:lnTo>
                  <a:pt x="167357" y="43650"/>
                </a:lnTo>
                <a:lnTo>
                  <a:pt x="168167" y="36959"/>
                </a:lnTo>
                <a:lnTo>
                  <a:pt x="167215" y="36546"/>
                </a:lnTo>
                <a:lnTo>
                  <a:pt x="163513" y="36087"/>
                </a:lnTo>
                <a:lnTo>
                  <a:pt x="162128" y="34972"/>
                </a:lnTo>
                <a:lnTo>
                  <a:pt x="160590" y="31088"/>
                </a:lnTo>
                <a:lnTo>
                  <a:pt x="159187" y="29655"/>
                </a:lnTo>
                <a:lnTo>
                  <a:pt x="154984" y="28063"/>
                </a:lnTo>
                <a:lnTo>
                  <a:pt x="144200" y="26049"/>
                </a:lnTo>
                <a:lnTo>
                  <a:pt x="135465" y="20727"/>
                </a:lnTo>
                <a:lnTo>
                  <a:pt x="123625" y="18426"/>
                </a:lnTo>
                <a:lnTo>
                  <a:pt x="80572" y="17870"/>
                </a:lnTo>
                <a:lnTo>
                  <a:pt x="64017" y="18854"/>
                </a:lnTo>
                <a:lnTo>
                  <a:pt x="41657" y="25549"/>
                </a:lnTo>
                <a:lnTo>
                  <a:pt x="0" y="26789"/>
                </a:lnTo>
                <a:lnTo>
                  <a:pt x="19885" y="26789"/>
                </a:lnTo>
                <a:lnTo>
                  <a:pt x="25603" y="24144"/>
                </a:lnTo>
                <a:lnTo>
                  <a:pt x="28516" y="22049"/>
                </a:lnTo>
                <a:lnTo>
                  <a:pt x="42098" y="19101"/>
                </a:lnTo>
                <a:lnTo>
                  <a:pt x="70300" y="15378"/>
                </a:lnTo>
                <a:lnTo>
                  <a:pt x="87992" y="10840"/>
                </a:lnTo>
                <a:lnTo>
                  <a:pt x="123648" y="6452"/>
                </a:lnTo>
                <a:lnTo>
                  <a:pt x="142714" y="1275"/>
                </a:lnTo>
                <a:lnTo>
                  <a:pt x="168242" y="1"/>
                </a:lnTo>
                <a:lnTo>
                  <a:pt x="124840" y="0"/>
                </a:lnTo>
                <a:lnTo>
                  <a:pt x="112972" y="0"/>
                </a:lnTo>
                <a:lnTo>
                  <a:pt x="106331" y="2647"/>
                </a:lnTo>
                <a:lnTo>
                  <a:pt x="103172" y="4741"/>
                </a:lnTo>
                <a:lnTo>
                  <a:pt x="85827" y="9095"/>
                </a:lnTo>
                <a:lnTo>
                  <a:pt x="83548" y="11024"/>
                </a:lnTo>
                <a:lnTo>
                  <a:pt x="82030" y="13303"/>
                </a:lnTo>
                <a:lnTo>
                  <a:pt x="80025" y="14821"/>
                </a:lnTo>
                <a:lnTo>
                  <a:pt x="75151" y="16510"/>
                </a:lnTo>
                <a:lnTo>
                  <a:pt x="66830" y="17460"/>
                </a:lnTo>
                <a:lnTo>
                  <a:pt x="64931" y="18586"/>
                </a:lnTo>
                <a:lnTo>
                  <a:pt x="63665" y="20328"/>
                </a:lnTo>
                <a:lnTo>
                  <a:pt x="61282" y="26411"/>
                </a:lnTo>
                <a:lnTo>
                  <a:pt x="70063" y="2678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 name="SMARTInkShape-217"/>
          <p:cNvSpPr/>
          <p:nvPr/>
        </p:nvSpPr>
        <p:spPr bwMode="auto">
          <a:xfrm>
            <a:off x="4027289" y="2678939"/>
            <a:ext cx="107120" cy="62476"/>
          </a:xfrm>
          <a:custGeom>
            <a:avLst/>
            <a:gdLst/>
            <a:ahLst/>
            <a:cxnLst/>
            <a:rect l="0" t="0" r="0" b="0"/>
            <a:pathLst>
              <a:path w="107120" h="62476">
                <a:moveTo>
                  <a:pt x="35718" y="8897"/>
                </a:moveTo>
                <a:lnTo>
                  <a:pt x="28031" y="8897"/>
                </a:lnTo>
                <a:lnTo>
                  <a:pt x="19209" y="1208"/>
                </a:lnTo>
                <a:lnTo>
                  <a:pt x="10289" y="76"/>
                </a:lnTo>
                <a:lnTo>
                  <a:pt x="4591" y="0"/>
                </a:lnTo>
                <a:lnTo>
                  <a:pt x="3061" y="981"/>
                </a:lnTo>
                <a:lnTo>
                  <a:pt x="2040" y="2627"/>
                </a:lnTo>
                <a:lnTo>
                  <a:pt x="604" y="9685"/>
                </a:lnTo>
                <a:lnTo>
                  <a:pt x="0" y="53423"/>
                </a:lnTo>
                <a:lnTo>
                  <a:pt x="8561" y="62104"/>
                </a:lnTo>
                <a:lnTo>
                  <a:pt x="38738" y="62472"/>
                </a:lnTo>
                <a:lnTo>
                  <a:pt x="44667" y="59828"/>
                </a:lnTo>
                <a:lnTo>
                  <a:pt x="50610" y="56337"/>
                </a:lnTo>
                <a:lnTo>
                  <a:pt x="60526" y="54373"/>
                </a:lnTo>
                <a:lnTo>
                  <a:pt x="91906" y="53578"/>
                </a:lnTo>
                <a:lnTo>
                  <a:pt x="94013" y="52574"/>
                </a:lnTo>
                <a:lnTo>
                  <a:pt x="95417" y="50914"/>
                </a:lnTo>
                <a:lnTo>
                  <a:pt x="96354" y="48814"/>
                </a:lnTo>
                <a:lnTo>
                  <a:pt x="97970" y="47415"/>
                </a:lnTo>
                <a:lnTo>
                  <a:pt x="107119" y="44625"/>
                </a:lnTo>
                <a:lnTo>
                  <a:pt x="77267" y="44616"/>
                </a:lnTo>
                <a:lnTo>
                  <a:pt x="35880" y="53382"/>
                </a:lnTo>
                <a:lnTo>
                  <a:pt x="9052" y="53545"/>
                </a:lnTo>
                <a:lnTo>
                  <a:pt x="53585" y="53545"/>
                </a:lnTo>
                <a:lnTo>
                  <a:pt x="89263" y="53545"/>
                </a:lnTo>
                <a:lnTo>
                  <a:pt x="89297" y="62475"/>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0" name="SMARTInkShape-Group99"/>
          <p:cNvGrpSpPr/>
          <p:nvPr/>
        </p:nvGrpSpPr>
        <p:grpSpPr>
          <a:xfrm>
            <a:off x="428625" y="2839640"/>
            <a:ext cx="9081492" cy="1205509"/>
            <a:chOff x="428625" y="2839640"/>
            <a:chExt cx="9081492" cy="1205509"/>
          </a:xfrm>
        </p:grpSpPr>
        <p:sp>
          <p:nvSpPr>
            <p:cNvPr id="6" name="SMARTInkShape-218"/>
            <p:cNvSpPr/>
            <p:nvPr/>
          </p:nvSpPr>
          <p:spPr bwMode="auto">
            <a:xfrm>
              <a:off x="429157" y="2839640"/>
              <a:ext cx="106625" cy="988046"/>
            </a:xfrm>
            <a:custGeom>
              <a:avLst/>
              <a:gdLst/>
              <a:ahLst/>
              <a:cxnLst/>
              <a:rect l="0" t="0" r="0" b="0"/>
              <a:pathLst>
                <a:path w="106625" h="988046">
                  <a:moveTo>
                    <a:pt x="106624" y="0"/>
                  </a:moveTo>
                  <a:lnTo>
                    <a:pt x="106624" y="4741"/>
                  </a:lnTo>
                  <a:lnTo>
                    <a:pt x="103978" y="9714"/>
                  </a:lnTo>
                  <a:lnTo>
                    <a:pt x="99495" y="17216"/>
                  </a:lnTo>
                  <a:lnTo>
                    <a:pt x="85633" y="59410"/>
                  </a:lnTo>
                  <a:lnTo>
                    <a:pt x="76813" y="97860"/>
                  </a:lnTo>
                  <a:lnTo>
                    <a:pt x="68239" y="128822"/>
                  </a:lnTo>
                  <a:lnTo>
                    <a:pt x="59799" y="162426"/>
                  </a:lnTo>
                  <a:lnTo>
                    <a:pt x="56047" y="197205"/>
                  </a:lnTo>
                  <a:lnTo>
                    <a:pt x="51734" y="235152"/>
                  </a:lnTo>
                  <a:lnTo>
                    <a:pt x="47502" y="276161"/>
                  </a:lnTo>
                  <a:lnTo>
                    <a:pt x="46374" y="298209"/>
                  </a:lnTo>
                  <a:lnTo>
                    <a:pt x="45621" y="320845"/>
                  </a:lnTo>
                  <a:lnTo>
                    <a:pt x="45120" y="343873"/>
                  </a:lnTo>
                  <a:lnTo>
                    <a:pt x="44785" y="367163"/>
                  </a:lnTo>
                  <a:lnTo>
                    <a:pt x="44562" y="390627"/>
                  </a:lnTo>
                  <a:lnTo>
                    <a:pt x="44414" y="415200"/>
                  </a:lnTo>
                  <a:lnTo>
                    <a:pt x="44315" y="440511"/>
                  </a:lnTo>
                  <a:lnTo>
                    <a:pt x="44248" y="466314"/>
                  </a:lnTo>
                  <a:lnTo>
                    <a:pt x="44204" y="492447"/>
                  </a:lnTo>
                  <a:lnTo>
                    <a:pt x="44175" y="518798"/>
                  </a:lnTo>
                  <a:lnTo>
                    <a:pt x="44156" y="545295"/>
                  </a:lnTo>
                  <a:lnTo>
                    <a:pt x="44142" y="572882"/>
                  </a:lnTo>
                  <a:lnTo>
                    <a:pt x="44134" y="601195"/>
                  </a:lnTo>
                  <a:lnTo>
                    <a:pt x="44128" y="629992"/>
                  </a:lnTo>
                  <a:lnTo>
                    <a:pt x="45116" y="658120"/>
                  </a:lnTo>
                  <a:lnTo>
                    <a:pt x="46767" y="685801"/>
                  </a:lnTo>
                  <a:lnTo>
                    <a:pt x="48860" y="713185"/>
                  </a:lnTo>
                  <a:lnTo>
                    <a:pt x="51248" y="740371"/>
                  </a:lnTo>
                  <a:lnTo>
                    <a:pt x="53831" y="767425"/>
                  </a:lnTo>
                  <a:lnTo>
                    <a:pt x="56546" y="794390"/>
                  </a:lnTo>
                  <a:lnTo>
                    <a:pt x="59348" y="819312"/>
                  </a:lnTo>
                  <a:lnTo>
                    <a:pt x="62209" y="842872"/>
                  </a:lnTo>
                  <a:lnTo>
                    <a:pt x="67040" y="885586"/>
                  </a:lnTo>
                  <a:lnTo>
                    <a:pt x="69188" y="921108"/>
                  </a:lnTo>
                  <a:lnTo>
                    <a:pt x="75137" y="959515"/>
                  </a:lnTo>
                  <a:lnTo>
                    <a:pt x="75101" y="974800"/>
                  </a:lnTo>
                  <a:lnTo>
                    <a:pt x="71734" y="987957"/>
                  </a:lnTo>
                  <a:lnTo>
                    <a:pt x="70466" y="988045"/>
                  </a:lnTo>
                  <a:lnTo>
                    <a:pt x="66411" y="985496"/>
                  </a:lnTo>
                  <a:lnTo>
                    <a:pt x="52846" y="943837"/>
                  </a:lnTo>
                  <a:lnTo>
                    <a:pt x="41411" y="904734"/>
                  </a:lnTo>
                  <a:lnTo>
                    <a:pt x="32000" y="870417"/>
                  </a:lnTo>
                  <a:lnTo>
                    <a:pt x="24510" y="828706"/>
                  </a:lnTo>
                  <a:lnTo>
                    <a:pt x="21124" y="805479"/>
                  </a:lnTo>
                  <a:lnTo>
                    <a:pt x="17874" y="781064"/>
                  </a:lnTo>
                  <a:lnTo>
                    <a:pt x="14715" y="755858"/>
                  </a:lnTo>
                  <a:lnTo>
                    <a:pt x="11617" y="729132"/>
                  </a:lnTo>
                  <a:lnTo>
                    <a:pt x="8560" y="701393"/>
                  </a:lnTo>
                  <a:lnTo>
                    <a:pt x="5529" y="672978"/>
                  </a:lnTo>
                  <a:lnTo>
                    <a:pt x="3509" y="643121"/>
                  </a:lnTo>
                  <a:lnTo>
                    <a:pt x="2162" y="612302"/>
                  </a:lnTo>
                  <a:lnTo>
                    <a:pt x="1264" y="580842"/>
                  </a:lnTo>
                  <a:lnTo>
                    <a:pt x="665" y="548955"/>
                  </a:lnTo>
                  <a:lnTo>
                    <a:pt x="266" y="516783"/>
                  </a:lnTo>
                  <a:lnTo>
                    <a:pt x="0" y="484420"/>
                  </a:lnTo>
                  <a:lnTo>
                    <a:pt x="815" y="452924"/>
                  </a:lnTo>
                  <a:lnTo>
                    <a:pt x="2350" y="422004"/>
                  </a:lnTo>
                  <a:lnTo>
                    <a:pt x="4366" y="391469"/>
                  </a:lnTo>
                  <a:lnTo>
                    <a:pt x="7694" y="361190"/>
                  </a:lnTo>
                  <a:lnTo>
                    <a:pt x="11898" y="331083"/>
                  </a:lnTo>
                  <a:lnTo>
                    <a:pt x="16684" y="301089"/>
                  </a:lnTo>
                  <a:lnTo>
                    <a:pt x="20867" y="273156"/>
                  </a:lnTo>
                  <a:lnTo>
                    <a:pt x="24648" y="246596"/>
                  </a:lnTo>
                  <a:lnTo>
                    <a:pt x="28161" y="220952"/>
                  </a:lnTo>
                  <a:lnTo>
                    <a:pt x="32487" y="196911"/>
                  </a:lnTo>
                  <a:lnTo>
                    <a:pt x="37356" y="173938"/>
                  </a:lnTo>
                  <a:lnTo>
                    <a:pt x="47065" y="131876"/>
                  </a:lnTo>
                  <a:lnTo>
                    <a:pt x="54687" y="96646"/>
                  </a:lnTo>
                  <a:lnTo>
                    <a:pt x="64557" y="58402"/>
                  </a:lnTo>
                  <a:lnTo>
                    <a:pt x="69652" y="35055"/>
                  </a:lnTo>
                  <a:lnTo>
                    <a:pt x="70069" y="34284"/>
                  </a:lnTo>
                  <a:lnTo>
                    <a:pt x="70348" y="34762"/>
                  </a:lnTo>
                  <a:lnTo>
                    <a:pt x="58428" y="77663"/>
                  </a:lnTo>
                  <a:lnTo>
                    <a:pt x="52792" y="107608"/>
                  </a:lnTo>
                  <a:lnTo>
                    <a:pt x="46980" y="146053"/>
                  </a:lnTo>
                  <a:lnTo>
                    <a:pt x="44041" y="168806"/>
                  </a:lnTo>
                  <a:lnTo>
                    <a:pt x="41090" y="192905"/>
                  </a:lnTo>
                  <a:lnTo>
                    <a:pt x="39122" y="219885"/>
                  </a:lnTo>
                  <a:lnTo>
                    <a:pt x="37810" y="248785"/>
                  </a:lnTo>
                  <a:lnTo>
                    <a:pt x="36936" y="278966"/>
                  </a:lnTo>
                  <a:lnTo>
                    <a:pt x="36353" y="310993"/>
                  </a:lnTo>
                  <a:lnTo>
                    <a:pt x="35964" y="344251"/>
                  </a:lnTo>
                  <a:lnTo>
                    <a:pt x="35705" y="378329"/>
                  </a:lnTo>
                  <a:lnTo>
                    <a:pt x="36525" y="415930"/>
                  </a:lnTo>
                  <a:lnTo>
                    <a:pt x="38063" y="455881"/>
                  </a:lnTo>
                  <a:lnTo>
                    <a:pt x="40081" y="497397"/>
                  </a:lnTo>
                  <a:lnTo>
                    <a:pt x="43410" y="540950"/>
                  </a:lnTo>
                  <a:lnTo>
                    <a:pt x="47615" y="585860"/>
                  </a:lnTo>
                  <a:lnTo>
                    <a:pt x="52402" y="631675"/>
                  </a:lnTo>
                  <a:lnTo>
                    <a:pt x="55593" y="662218"/>
                  </a:lnTo>
                  <a:lnTo>
                    <a:pt x="59139" y="696155"/>
                  </a:lnTo>
                  <a:lnTo>
                    <a:pt x="64053" y="719096"/>
                  </a:lnTo>
                  <a:lnTo>
                    <a:pt x="71298" y="748280"/>
                  </a:lnTo>
                  <a:lnTo>
                    <a:pt x="80097" y="781627"/>
                  </a:lnTo>
                  <a:lnTo>
                    <a:pt x="97695" y="848321"/>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7" name="SMARTInkShape-219"/>
            <p:cNvSpPr/>
            <p:nvPr/>
          </p:nvSpPr>
          <p:spPr bwMode="auto">
            <a:xfrm>
              <a:off x="5136744" y="2897565"/>
              <a:ext cx="67470" cy="576084"/>
            </a:xfrm>
            <a:custGeom>
              <a:avLst/>
              <a:gdLst/>
              <a:ahLst/>
              <a:cxnLst/>
              <a:rect l="0" t="0" r="0" b="0"/>
              <a:pathLst>
                <a:path w="67470" h="576084">
                  <a:moveTo>
                    <a:pt x="51404" y="576083"/>
                  </a:moveTo>
                  <a:lnTo>
                    <a:pt x="46664" y="566603"/>
                  </a:lnTo>
                  <a:lnTo>
                    <a:pt x="37734" y="522249"/>
                  </a:lnTo>
                  <a:lnTo>
                    <a:pt x="29454" y="490641"/>
                  </a:lnTo>
                  <a:lnTo>
                    <a:pt x="22466" y="453442"/>
                  </a:lnTo>
                  <a:lnTo>
                    <a:pt x="16053" y="411112"/>
                  </a:lnTo>
                  <a:lnTo>
                    <a:pt x="12954" y="388712"/>
                  </a:lnTo>
                  <a:lnTo>
                    <a:pt x="10888" y="365841"/>
                  </a:lnTo>
                  <a:lnTo>
                    <a:pt x="9511" y="342656"/>
                  </a:lnTo>
                  <a:lnTo>
                    <a:pt x="8593" y="319262"/>
                  </a:lnTo>
                  <a:lnTo>
                    <a:pt x="8973" y="295728"/>
                  </a:lnTo>
                  <a:lnTo>
                    <a:pt x="10218" y="272102"/>
                  </a:lnTo>
                  <a:lnTo>
                    <a:pt x="12041" y="248413"/>
                  </a:lnTo>
                  <a:lnTo>
                    <a:pt x="14248" y="225676"/>
                  </a:lnTo>
                  <a:lnTo>
                    <a:pt x="19346" y="181891"/>
                  </a:lnTo>
                  <a:lnTo>
                    <a:pt x="27564" y="139280"/>
                  </a:lnTo>
                  <a:lnTo>
                    <a:pt x="36840" y="100168"/>
                  </a:lnTo>
                  <a:lnTo>
                    <a:pt x="47640" y="56827"/>
                  </a:lnTo>
                  <a:lnTo>
                    <a:pt x="60178" y="17659"/>
                  </a:lnTo>
                  <a:lnTo>
                    <a:pt x="67469" y="0"/>
                  </a:lnTo>
                  <a:lnTo>
                    <a:pt x="56677" y="38063"/>
                  </a:lnTo>
                  <a:lnTo>
                    <a:pt x="43487" y="75909"/>
                  </a:lnTo>
                  <a:lnTo>
                    <a:pt x="35317" y="112020"/>
                  </a:lnTo>
                  <a:lnTo>
                    <a:pt x="28379" y="155521"/>
                  </a:lnTo>
                  <a:lnTo>
                    <a:pt x="25141" y="179622"/>
                  </a:lnTo>
                  <a:lnTo>
                    <a:pt x="21989" y="204619"/>
                  </a:lnTo>
                  <a:lnTo>
                    <a:pt x="18895" y="232198"/>
                  </a:lnTo>
                  <a:lnTo>
                    <a:pt x="15841" y="261499"/>
                  </a:lnTo>
                  <a:lnTo>
                    <a:pt x="12812" y="291946"/>
                  </a:lnTo>
                  <a:lnTo>
                    <a:pt x="9801" y="323159"/>
                  </a:lnTo>
                  <a:lnTo>
                    <a:pt x="6801" y="354881"/>
                  </a:lnTo>
                  <a:lnTo>
                    <a:pt x="3810" y="386943"/>
                  </a:lnTo>
                  <a:lnTo>
                    <a:pt x="486" y="422568"/>
                  </a:lnTo>
                  <a:lnTo>
                    <a:pt x="0" y="448323"/>
                  </a:lnTo>
                  <a:lnTo>
                    <a:pt x="3092" y="492842"/>
                  </a:lnTo>
                  <a:lnTo>
                    <a:pt x="6756" y="540364"/>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8" name="SMARTInkShape-220"/>
            <p:cNvSpPr/>
            <p:nvPr/>
          </p:nvSpPr>
          <p:spPr bwMode="auto">
            <a:xfrm>
              <a:off x="5126160" y="2920793"/>
              <a:ext cx="70919" cy="689721"/>
            </a:xfrm>
            <a:custGeom>
              <a:avLst/>
              <a:gdLst/>
              <a:ahLst/>
              <a:cxnLst/>
              <a:rect l="0" t="0" r="0" b="0"/>
              <a:pathLst>
                <a:path w="70919" h="689721">
                  <a:moveTo>
                    <a:pt x="53059" y="115301"/>
                  </a:moveTo>
                  <a:lnTo>
                    <a:pt x="48318" y="120041"/>
                  </a:lnTo>
                  <a:lnTo>
                    <a:pt x="45991" y="127660"/>
                  </a:lnTo>
                  <a:lnTo>
                    <a:pt x="38237" y="163561"/>
                  </a:lnTo>
                  <a:lnTo>
                    <a:pt x="36099" y="200486"/>
                  </a:lnTo>
                  <a:lnTo>
                    <a:pt x="35466" y="238988"/>
                  </a:lnTo>
                  <a:lnTo>
                    <a:pt x="35318" y="270484"/>
                  </a:lnTo>
                  <a:lnTo>
                    <a:pt x="35252" y="304326"/>
                  </a:lnTo>
                  <a:lnTo>
                    <a:pt x="35223" y="339210"/>
                  </a:lnTo>
                  <a:lnTo>
                    <a:pt x="35209" y="374558"/>
                  </a:lnTo>
                  <a:lnTo>
                    <a:pt x="35204" y="410112"/>
                  </a:lnTo>
                  <a:lnTo>
                    <a:pt x="35201" y="445758"/>
                  </a:lnTo>
                  <a:lnTo>
                    <a:pt x="35199" y="481444"/>
                  </a:lnTo>
                  <a:lnTo>
                    <a:pt x="35199" y="514502"/>
                  </a:lnTo>
                  <a:lnTo>
                    <a:pt x="35199" y="545731"/>
                  </a:lnTo>
                  <a:lnTo>
                    <a:pt x="35199" y="590211"/>
                  </a:lnTo>
                  <a:lnTo>
                    <a:pt x="36191" y="628967"/>
                  </a:lnTo>
                  <a:lnTo>
                    <a:pt x="42267" y="669681"/>
                  </a:lnTo>
                  <a:lnTo>
                    <a:pt x="42887" y="675387"/>
                  </a:lnTo>
                  <a:lnTo>
                    <a:pt x="40931" y="684374"/>
                  </a:lnTo>
                  <a:lnTo>
                    <a:pt x="39021" y="688159"/>
                  </a:lnTo>
                  <a:lnTo>
                    <a:pt x="37747" y="689691"/>
                  </a:lnTo>
                  <a:lnTo>
                    <a:pt x="36897" y="689720"/>
                  </a:lnTo>
                  <a:lnTo>
                    <a:pt x="30794" y="673156"/>
                  </a:lnTo>
                  <a:lnTo>
                    <a:pt x="22869" y="640204"/>
                  </a:lnTo>
                  <a:lnTo>
                    <a:pt x="17151" y="610528"/>
                  </a:lnTo>
                  <a:lnTo>
                    <a:pt x="11303" y="576503"/>
                  </a:lnTo>
                  <a:lnTo>
                    <a:pt x="5396" y="538230"/>
                  </a:lnTo>
                  <a:lnTo>
                    <a:pt x="3424" y="516316"/>
                  </a:lnTo>
                  <a:lnTo>
                    <a:pt x="2110" y="492777"/>
                  </a:lnTo>
                  <a:lnTo>
                    <a:pt x="1234" y="468154"/>
                  </a:lnTo>
                  <a:lnTo>
                    <a:pt x="649" y="443802"/>
                  </a:lnTo>
                  <a:lnTo>
                    <a:pt x="259" y="419630"/>
                  </a:lnTo>
                  <a:lnTo>
                    <a:pt x="0" y="395577"/>
                  </a:lnTo>
                  <a:lnTo>
                    <a:pt x="819" y="371605"/>
                  </a:lnTo>
                  <a:lnTo>
                    <a:pt x="2357" y="347686"/>
                  </a:lnTo>
                  <a:lnTo>
                    <a:pt x="4375" y="323802"/>
                  </a:lnTo>
                  <a:lnTo>
                    <a:pt x="5720" y="300934"/>
                  </a:lnTo>
                  <a:lnTo>
                    <a:pt x="7214" y="257005"/>
                  </a:lnTo>
                  <a:lnTo>
                    <a:pt x="10524" y="214330"/>
                  </a:lnTo>
                  <a:lnTo>
                    <a:pt x="15303" y="174197"/>
                  </a:lnTo>
                  <a:lnTo>
                    <a:pt x="20734" y="139823"/>
                  </a:lnTo>
                  <a:lnTo>
                    <a:pt x="26455" y="108009"/>
                  </a:lnTo>
                  <a:lnTo>
                    <a:pt x="35254" y="64854"/>
                  </a:lnTo>
                  <a:lnTo>
                    <a:pt x="42376" y="24197"/>
                  </a:lnTo>
                  <a:lnTo>
                    <a:pt x="45995" y="12633"/>
                  </a:lnTo>
                  <a:lnTo>
                    <a:pt x="52645" y="0"/>
                  </a:lnTo>
                  <a:lnTo>
                    <a:pt x="53042" y="43366"/>
                  </a:lnTo>
                  <a:lnTo>
                    <a:pt x="50408" y="82080"/>
                  </a:lnTo>
                  <a:lnTo>
                    <a:pt x="46920" y="111450"/>
                  </a:lnTo>
                  <a:lnTo>
                    <a:pt x="45369" y="144347"/>
                  </a:lnTo>
                  <a:lnTo>
                    <a:pt x="44680" y="181458"/>
                  </a:lnTo>
                  <a:lnTo>
                    <a:pt x="44374" y="221102"/>
                  </a:lnTo>
                  <a:lnTo>
                    <a:pt x="44237" y="261873"/>
                  </a:lnTo>
                  <a:lnTo>
                    <a:pt x="44177" y="305790"/>
                  </a:lnTo>
                  <a:lnTo>
                    <a:pt x="45143" y="349783"/>
                  </a:lnTo>
                  <a:lnTo>
                    <a:pt x="48879" y="389179"/>
                  </a:lnTo>
                  <a:lnTo>
                    <a:pt x="53846" y="429178"/>
                  </a:lnTo>
                  <a:lnTo>
                    <a:pt x="59362" y="467130"/>
                  </a:lnTo>
                  <a:lnTo>
                    <a:pt x="67053" y="506840"/>
                  </a:lnTo>
                  <a:lnTo>
                    <a:pt x="70578" y="548926"/>
                  </a:lnTo>
                  <a:lnTo>
                    <a:pt x="70918" y="561785"/>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 name="SMARTInkShape-221"/>
            <p:cNvSpPr/>
            <p:nvPr/>
          </p:nvSpPr>
          <p:spPr bwMode="auto">
            <a:xfrm>
              <a:off x="428625" y="3339703"/>
              <a:ext cx="9081492" cy="705446"/>
            </a:xfrm>
            <a:custGeom>
              <a:avLst/>
              <a:gdLst/>
              <a:ahLst/>
              <a:cxnLst/>
              <a:rect l="0" t="0" r="0" b="0"/>
              <a:pathLst>
                <a:path w="9081492" h="705446">
                  <a:moveTo>
                    <a:pt x="9081491" y="187523"/>
                  </a:moveTo>
                  <a:lnTo>
                    <a:pt x="9067930" y="187523"/>
                  </a:lnTo>
                  <a:lnTo>
                    <a:pt x="9066499" y="186531"/>
                  </a:lnTo>
                  <a:lnTo>
                    <a:pt x="9065543" y="184878"/>
                  </a:lnTo>
                  <a:lnTo>
                    <a:pt x="9063744" y="178962"/>
                  </a:lnTo>
                  <a:lnTo>
                    <a:pt x="9021692" y="178593"/>
                  </a:lnTo>
                  <a:lnTo>
                    <a:pt x="9007042" y="178593"/>
                  </a:lnTo>
                  <a:lnTo>
                    <a:pt x="9001109" y="175948"/>
                  </a:lnTo>
                  <a:lnTo>
                    <a:pt x="8995165" y="172457"/>
                  </a:lnTo>
                  <a:lnTo>
                    <a:pt x="8985248" y="170492"/>
                  </a:lnTo>
                  <a:lnTo>
                    <a:pt x="8940674" y="169671"/>
                  </a:lnTo>
                  <a:lnTo>
                    <a:pt x="8926549" y="168674"/>
                  </a:lnTo>
                  <a:lnTo>
                    <a:pt x="8909221" y="161976"/>
                  </a:lnTo>
                  <a:lnTo>
                    <a:pt x="8868770" y="160767"/>
                  </a:lnTo>
                  <a:lnTo>
                    <a:pt x="8824445" y="160735"/>
                  </a:lnTo>
                  <a:lnTo>
                    <a:pt x="8789698" y="161727"/>
                  </a:lnTo>
                  <a:lnTo>
                    <a:pt x="8767337" y="168423"/>
                  </a:lnTo>
                  <a:lnTo>
                    <a:pt x="8725920" y="169632"/>
                  </a:lnTo>
                  <a:lnTo>
                    <a:pt x="8717415" y="172295"/>
                  </a:lnTo>
                  <a:lnTo>
                    <a:pt x="8710330" y="175794"/>
                  </a:lnTo>
                  <a:lnTo>
                    <a:pt x="8695048" y="178041"/>
                  </a:lnTo>
                  <a:lnTo>
                    <a:pt x="8685505" y="179340"/>
                  </a:lnTo>
                  <a:lnTo>
                    <a:pt x="8668647" y="185613"/>
                  </a:lnTo>
                  <a:lnTo>
                    <a:pt x="8658889" y="187667"/>
                  </a:lnTo>
                  <a:lnTo>
                    <a:pt x="8628118" y="202920"/>
                  </a:lnTo>
                  <a:lnTo>
                    <a:pt x="8621030" y="205280"/>
                  </a:lnTo>
                  <a:lnTo>
                    <a:pt x="8610472" y="211195"/>
                  </a:lnTo>
                  <a:lnTo>
                    <a:pt x="8596208" y="214381"/>
                  </a:lnTo>
                  <a:lnTo>
                    <a:pt x="8585256" y="221168"/>
                  </a:lnTo>
                  <a:lnTo>
                    <a:pt x="8564894" y="235267"/>
                  </a:lnTo>
                  <a:lnTo>
                    <a:pt x="8543110" y="245330"/>
                  </a:lnTo>
                  <a:lnTo>
                    <a:pt x="8530902" y="255240"/>
                  </a:lnTo>
                  <a:lnTo>
                    <a:pt x="8502928" y="268457"/>
                  </a:lnTo>
                  <a:lnTo>
                    <a:pt x="8477322" y="290733"/>
                  </a:lnTo>
                  <a:lnTo>
                    <a:pt x="8465356" y="296546"/>
                  </a:lnTo>
                  <a:lnTo>
                    <a:pt x="8423916" y="326451"/>
                  </a:lnTo>
                  <a:lnTo>
                    <a:pt x="8411813" y="332264"/>
                  </a:lnTo>
                  <a:lnTo>
                    <a:pt x="8379023" y="362170"/>
                  </a:lnTo>
                  <a:lnTo>
                    <a:pt x="8351119" y="375600"/>
                  </a:lnTo>
                  <a:lnTo>
                    <a:pt x="8334619" y="389010"/>
                  </a:lnTo>
                  <a:lnTo>
                    <a:pt x="8306486" y="402392"/>
                  </a:lnTo>
                  <a:lnTo>
                    <a:pt x="8299490" y="407044"/>
                  </a:lnTo>
                  <a:lnTo>
                    <a:pt x="8286915" y="412676"/>
                  </a:lnTo>
                  <a:lnTo>
                    <a:pt x="8280871" y="416576"/>
                  </a:lnTo>
                  <a:lnTo>
                    <a:pt x="8256807" y="426550"/>
                  </a:lnTo>
                  <a:lnTo>
                    <a:pt x="8244915" y="433853"/>
                  </a:lnTo>
                  <a:lnTo>
                    <a:pt x="8226268" y="439469"/>
                  </a:lnTo>
                  <a:lnTo>
                    <a:pt x="8219190" y="443366"/>
                  </a:lnTo>
                  <a:lnTo>
                    <a:pt x="8194371" y="453340"/>
                  </a:lnTo>
                  <a:lnTo>
                    <a:pt x="8183421" y="460642"/>
                  </a:lnTo>
                  <a:lnTo>
                    <a:pt x="8170831" y="466258"/>
                  </a:lnTo>
                  <a:lnTo>
                    <a:pt x="8167799" y="468597"/>
                  </a:lnTo>
                  <a:lnTo>
                    <a:pt x="8159138" y="471195"/>
                  </a:lnTo>
                  <a:lnTo>
                    <a:pt x="8132856" y="475737"/>
                  </a:lnTo>
                  <a:lnTo>
                    <a:pt x="8108756" y="484281"/>
                  </a:lnTo>
                  <a:lnTo>
                    <a:pt x="8105580" y="486565"/>
                  </a:lnTo>
                  <a:lnTo>
                    <a:pt x="8096758" y="489102"/>
                  </a:lnTo>
                  <a:lnTo>
                    <a:pt x="8076264" y="491858"/>
                  </a:lnTo>
                  <a:lnTo>
                    <a:pt x="8065743" y="497190"/>
                  </a:lnTo>
                  <a:lnTo>
                    <a:pt x="8024881" y="506125"/>
                  </a:lnTo>
                  <a:lnTo>
                    <a:pt x="7981098" y="519966"/>
                  </a:lnTo>
                  <a:lnTo>
                    <a:pt x="7967321" y="524812"/>
                  </a:lnTo>
                  <a:lnTo>
                    <a:pt x="7923099" y="533866"/>
                  </a:lnTo>
                  <a:lnTo>
                    <a:pt x="7909788" y="537860"/>
                  </a:lnTo>
                  <a:lnTo>
                    <a:pt x="7898946" y="541666"/>
                  </a:lnTo>
                  <a:lnTo>
                    <a:pt x="7859827" y="549332"/>
                  </a:lnTo>
                  <a:lnTo>
                    <a:pt x="7830011" y="560951"/>
                  </a:lnTo>
                  <a:lnTo>
                    <a:pt x="7803980" y="565002"/>
                  </a:lnTo>
                  <a:lnTo>
                    <a:pt x="7761978" y="578399"/>
                  </a:lnTo>
                  <a:lnTo>
                    <a:pt x="7748939" y="582473"/>
                  </a:lnTo>
                  <a:lnTo>
                    <a:pt x="7738159" y="586299"/>
                  </a:lnTo>
                  <a:lnTo>
                    <a:pt x="7697336" y="596248"/>
                  </a:lnTo>
                  <a:lnTo>
                    <a:pt x="7657865" y="598210"/>
                  </a:lnTo>
                  <a:lnTo>
                    <a:pt x="7641582" y="599257"/>
                  </a:lnTo>
                  <a:lnTo>
                    <a:pt x="7624042" y="605352"/>
                  </a:lnTo>
                  <a:lnTo>
                    <a:pt x="7582039" y="607170"/>
                  </a:lnTo>
                  <a:lnTo>
                    <a:pt x="7578817" y="607186"/>
                  </a:lnTo>
                  <a:lnTo>
                    <a:pt x="7535301" y="615780"/>
                  </a:lnTo>
                  <a:lnTo>
                    <a:pt x="7493630" y="616139"/>
                  </a:lnTo>
                  <a:lnTo>
                    <a:pt x="7449932" y="616148"/>
                  </a:lnTo>
                  <a:lnTo>
                    <a:pt x="7432580" y="617141"/>
                  </a:lnTo>
                  <a:lnTo>
                    <a:pt x="7405309" y="623837"/>
                  </a:lnTo>
                  <a:lnTo>
                    <a:pt x="7360970" y="625057"/>
                  </a:lnTo>
                  <a:lnTo>
                    <a:pt x="7316495" y="625077"/>
                  </a:lnTo>
                  <a:lnTo>
                    <a:pt x="7273816" y="625078"/>
                  </a:lnTo>
                  <a:lnTo>
                    <a:pt x="7229219" y="625078"/>
                  </a:lnTo>
                  <a:lnTo>
                    <a:pt x="7184572" y="625078"/>
                  </a:lnTo>
                  <a:lnTo>
                    <a:pt x="7167311" y="624086"/>
                  </a:lnTo>
                  <a:lnTo>
                    <a:pt x="7128521" y="616700"/>
                  </a:lnTo>
                  <a:lnTo>
                    <a:pt x="7087940" y="616170"/>
                  </a:lnTo>
                  <a:lnTo>
                    <a:pt x="7048123" y="616149"/>
                  </a:lnTo>
                  <a:lnTo>
                    <a:pt x="7007927" y="607770"/>
                  </a:lnTo>
                  <a:lnTo>
                    <a:pt x="6997064" y="606472"/>
                  </a:lnTo>
                  <a:lnTo>
                    <a:pt x="6968023" y="599562"/>
                  </a:lnTo>
                  <a:lnTo>
                    <a:pt x="6938352" y="595811"/>
                  </a:lnTo>
                  <a:lnTo>
                    <a:pt x="6920502" y="591271"/>
                  </a:lnTo>
                  <a:lnTo>
                    <a:pt x="6909591" y="589217"/>
                  </a:lnTo>
                  <a:lnTo>
                    <a:pt x="6891856" y="582460"/>
                  </a:lnTo>
                  <a:lnTo>
                    <a:pt x="6875307" y="578385"/>
                  </a:lnTo>
                  <a:lnTo>
                    <a:pt x="6857836" y="573540"/>
                  </a:lnTo>
                  <a:lnTo>
                    <a:pt x="6840092" y="569458"/>
                  </a:lnTo>
                  <a:lnTo>
                    <a:pt x="6824913" y="561965"/>
                  </a:lnTo>
                  <a:lnTo>
                    <a:pt x="6821059" y="559190"/>
                  </a:lnTo>
                  <a:lnTo>
                    <a:pt x="6811485" y="556108"/>
                  </a:lnTo>
                  <a:lnTo>
                    <a:pt x="6794939" y="551725"/>
                  </a:lnTo>
                  <a:lnTo>
                    <a:pt x="6753788" y="532692"/>
                  </a:lnTo>
                  <a:lnTo>
                    <a:pt x="6712147" y="511962"/>
                  </a:lnTo>
                  <a:lnTo>
                    <a:pt x="6694289" y="504029"/>
                  </a:lnTo>
                  <a:lnTo>
                    <a:pt x="6664523" y="495844"/>
                  </a:lnTo>
                  <a:lnTo>
                    <a:pt x="6625276" y="473225"/>
                  </a:lnTo>
                  <a:lnTo>
                    <a:pt x="6584124" y="452435"/>
                  </a:lnTo>
                  <a:lnTo>
                    <a:pt x="6541490" y="431602"/>
                  </a:lnTo>
                  <a:lnTo>
                    <a:pt x="6499502" y="410765"/>
                  </a:lnTo>
                  <a:lnTo>
                    <a:pt x="6457910" y="392906"/>
                  </a:lnTo>
                  <a:lnTo>
                    <a:pt x="6420600" y="377693"/>
                  </a:lnTo>
                  <a:lnTo>
                    <a:pt x="6402632" y="373185"/>
                  </a:lnTo>
                  <a:lnTo>
                    <a:pt x="6360916" y="354102"/>
                  </a:lnTo>
                  <a:lnTo>
                    <a:pt x="6320455" y="336342"/>
                  </a:lnTo>
                  <a:lnTo>
                    <a:pt x="6280914" y="326180"/>
                  </a:lnTo>
                  <a:lnTo>
                    <a:pt x="6237904" y="307505"/>
                  </a:lnTo>
                  <a:lnTo>
                    <a:pt x="6195055" y="296822"/>
                  </a:lnTo>
                  <a:lnTo>
                    <a:pt x="6157588" y="280716"/>
                  </a:lnTo>
                  <a:lnTo>
                    <a:pt x="6114693" y="270033"/>
                  </a:lnTo>
                  <a:lnTo>
                    <a:pt x="6095255" y="262682"/>
                  </a:lnTo>
                  <a:lnTo>
                    <a:pt x="6052200" y="252158"/>
                  </a:lnTo>
                  <a:lnTo>
                    <a:pt x="6032752" y="244819"/>
                  </a:lnTo>
                  <a:lnTo>
                    <a:pt x="5988700" y="234299"/>
                  </a:lnTo>
                  <a:lnTo>
                    <a:pt x="5944105" y="223351"/>
                  </a:lnTo>
                  <a:lnTo>
                    <a:pt x="5899462" y="214244"/>
                  </a:lnTo>
                  <a:lnTo>
                    <a:pt x="5854813" y="200154"/>
                  </a:lnTo>
                  <a:lnTo>
                    <a:pt x="5811157" y="190641"/>
                  </a:lnTo>
                  <a:lnTo>
                    <a:pt x="5768474" y="181660"/>
                  </a:lnTo>
                  <a:lnTo>
                    <a:pt x="5723998" y="171734"/>
                  </a:lnTo>
                  <a:lnTo>
                    <a:pt x="5695096" y="163201"/>
                  </a:lnTo>
                  <a:lnTo>
                    <a:pt x="5672392" y="158820"/>
                  </a:lnTo>
                  <a:lnTo>
                    <a:pt x="5650451" y="153883"/>
                  </a:lnTo>
                  <a:lnTo>
                    <a:pt x="5627744" y="149775"/>
                  </a:lnTo>
                  <a:lnTo>
                    <a:pt x="5605802" y="144919"/>
                  </a:lnTo>
                  <a:lnTo>
                    <a:pt x="5583095" y="140835"/>
                  </a:lnTo>
                  <a:lnTo>
                    <a:pt x="5561154" y="135987"/>
                  </a:lnTo>
                  <a:lnTo>
                    <a:pt x="5519270" y="128078"/>
                  </a:lnTo>
                  <a:lnTo>
                    <a:pt x="5481552" y="120678"/>
                  </a:lnTo>
                  <a:lnTo>
                    <a:pt x="5445078" y="114045"/>
                  </a:lnTo>
                  <a:lnTo>
                    <a:pt x="5408330" y="101926"/>
                  </a:lnTo>
                  <a:lnTo>
                    <a:pt x="5364673" y="97559"/>
                  </a:lnTo>
                  <a:lnTo>
                    <a:pt x="5321989" y="89161"/>
                  </a:lnTo>
                  <a:lnTo>
                    <a:pt x="5282659" y="81270"/>
                  </a:lnTo>
                  <a:lnTo>
                    <a:pt x="5252568" y="77900"/>
                  </a:lnTo>
                  <a:lnTo>
                    <a:pt x="5230718" y="73352"/>
                  </a:lnTo>
                  <a:lnTo>
                    <a:pt x="5208037" y="69359"/>
                  </a:lnTo>
                  <a:lnTo>
                    <a:pt x="5182596" y="63861"/>
                  </a:lnTo>
                  <a:lnTo>
                    <a:pt x="5141771" y="62627"/>
                  </a:lnTo>
                  <a:lnTo>
                    <a:pt x="5102199" y="54830"/>
                  </a:lnTo>
                  <a:lnTo>
                    <a:pt x="5065043" y="51097"/>
                  </a:lnTo>
                  <a:lnTo>
                    <a:pt x="5021572" y="40286"/>
                  </a:lnTo>
                  <a:lnTo>
                    <a:pt x="4979795" y="29849"/>
                  </a:lnTo>
                  <a:lnTo>
                    <a:pt x="4938117" y="24322"/>
                  </a:lnTo>
                  <a:lnTo>
                    <a:pt x="4920258" y="19774"/>
                  </a:lnTo>
                  <a:lnTo>
                    <a:pt x="4902398" y="15781"/>
                  </a:lnTo>
                  <a:lnTo>
                    <a:pt x="4883326" y="10283"/>
                  </a:lnTo>
                  <a:lnTo>
                    <a:pt x="4839727" y="6337"/>
                  </a:lnTo>
                  <a:lnTo>
                    <a:pt x="4821983" y="1878"/>
                  </a:lnTo>
                  <a:lnTo>
                    <a:pt x="4780541" y="73"/>
                  </a:lnTo>
                  <a:lnTo>
                    <a:pt x="4740342" y="3"/>
                  </a:lnTo>
                  <a:lnTo>
                    <a:pt x="4699493" y="0"/>
                  </a:lnTo>
                  <a:lnTo>
                    <a:pt x="4676322" y="992"/>
                  </a:lnTo>
                  <a:lnTo>
                    <a:pt x="4659267" y="7068"/>
                  </a:lnTo>
                  <a:lnTo>
                    <a:pt x="4632467" y="11411"/>
                  </a:lnTo>
                  <a:lnTo>
                    <a:pt x="4616044" y="15949"/>
                  </a:lnTo>
                  <a:lnTo>
                    <a:pt x="4605466" y="18003"/>
                  </a:lnTo>
                  <a:lnTo>
                    <a:pt x="4571433" y="33255"/>
                  </a:lnTo>
                  <a:lnTo>
                    <a:pt x="4560833" y="35616"/>
                  </a:lnTo>
                  <a:lnTo>
                    <a:pt x="4529431" y="53746"/>
                  </a:lnTo>
                  <a:lnTo>
                    <a:pt x="4525761" y="56667"/>
                  </a:lnTo>
                  <a:lnTo>
                    <a:pt x="4516392" y="59912"/>
                  </a:lnTo>
                  <a:lnTo>
                    <a:pt x="4511115" y="60777"/>
                  </a:lnTo>
                  <a:lnTo>
                    <a:pt x="4494208" y="71476"/>
                  </a:lnTo>
                  <a:lnTo>
                    <a:pt x="4476854" y="84748"/>
                  </a:lnTo>
                  <a:lnTo>
                    <a:pt x="4449583" y="93438"/>
                  </a:lnTo>
                  <a:lnTo>
                    <a:pt x="4440532" y="101390"/>
                  </a:lnTo>
                  <a:lnTo>
                    <a:pt x="4436730" y="106289"/>
                  </a:lnTo>
                  <a:lnTo>
                    <a:pt x="4427213" y="111731"/>
                  </a:lnTo>
                  <a:lnTo>
                    <a:pt x="4416369" y="116135"/>
                  </a:lnTo>
                  <a:lnTo>
                    <a:pt x="4382417" y="138257"/>
                  </a:lnTo>
                  <a:lnTo>
                    <a:pt x="4359413" y="147007"/>
                  </a:lnTo>
                  <a:lnTo>
                    <a:pt x="4330734" y="165309"/>
                  </a:lnTo>
                  <a:lnTo>
                    <a:pt x="4289217" y="181838"/>
                  </a:lnTo>
                  <a:lnTo>
                    <a:pt x="4248546" y="202422"/>
                  </a:lnTo>
                  <a:lnTo>
                    <a:pt x="4208491" y="226219"/>
                  </a:lnTo>
                  <a:lnTo>
                    <a:pt x="4166174" y="247054"/>
                  </a:lnTo>
                  <a:lnTo>
                    <a:pt x="4123364" y="263922"/>
                  </a:lnTo>
                  <a:lnTo>
                    <a:pt x="4080756" y="273679"/>
                  </a:lnTo>
                  <a:lnTo>
                    <a:pt x="4048502" y="281147"/>
                  </a:lnTo>
                  <a:lnTo>
                    <a:pt x="4007698" y="297775"/>
                  </a:lnTo>
                  <a:lnTo>
                    <a:pt x="3963388" y="315526"/>
                  </a:lnTo>
                  <a:lnTo>
                    <a:pt x="3918769" y="333376"/>
                  </a:lnTo>
                  <a:lnTo>
                    <a:pt x="3874122" y="351235"/>
                  </a:lnTo>
                  <a:lnTo>
                    <a:pt x="3829475" y="369094"/>
                  </a:lnTo>
                  <a:lnTo>
                    <a:pt x="3784827" y="386953"/>
                  </a:lnTo>
                  <a:lnTo>
                    <a:pt x="3740178" y="404813"/>
                  </a:lnTo>
                  <a:lnTo>
                    <a:pt x="3703779" y="415273"/>
                  </a:lnTo>
                  <a:lnTo>
                    <a:pt x="3660903" y="433996"/>
                  </a:lnTo>
                  <a:lnTo>
                    <a:pt x="3616488" y="449384"/>
                  </a:lnTo>
                  <a:lnTo>
                    <a:pt x="3571870" y="464334"/>
                  </a:lnTo>
                  <a:lnTo>
                    <a:pt x="3527226" y="479225"/>
                  </a:lnTo>
                  <a:lnTo>
                    <a:pt x="3482578" y="494110"/>
                  </a:lnTo>
                  <a:lnTo>
                    <a:pt x="3440575" y="508992"/>
                  </a:lnTo>
                  <a:lnTo>
                    <a:pt x="3405159" y="520899"/>
                  </a:lnTo>
                  <a:lnTo>
                    <a:pt x="3367074" y="527660"/>
                  </a:lnTo>
                  <a:lnTo>
                    <a:pt x="3330888" y="543401"/>
                  </a:lnTo>
                  <a:lnTo>
                    <a:pt x="3295077" y="556358"/>
                  </a:lnTo>
                  <a:lnTo>
                    <a:pt x="3259340" y="568473"/>
                  </a:lnTo>
                  <a:lnTo>
                    <a:pt x="3220973" y="580420"/>
                  </a:lnTo>
                  <a:lnTo>
                    <a:pt x="3180210" y="592334"/>
                  </a:lnTo>
                  <a:lnTo>
                    <a:pt x="3143495" y="604242"/>
                  </a:lnTo>
                  <a:lnTo>
                    <a:pt x="3107580" y="616148"/>
                  </a:lnTo>
                  <a:lnTo>
                    <a:pt x="3078111" y="622432"/>
                  </a:lnTo>
                  <a:lnTo>
                    <a:pt x="3037338" y="629296"/>
                  </a:lnTo>
                  <a:lnTo>
                    <a:pt x="2999628" y="640206"/>
                  </a:lnTo>
                  <a:lnTo>
                    <a:pt x="2957637" y="649270"/>
                  </a:lnTo>
                  <a:lnTo>
                    <a:pt x="2920385" y="656095"/>
                  </a:lnTo>
                  <a:lnTo>
                    <a:pt x="2878227" y="660860"/>
                  </a:lnTo>
                  <a:lnTo>
                    <a:pt x="2840207" y="667681"/>
                  </a:lnTo>
                  <a:lnTo>
                    <a:pt x="2799293" y="674063"/>
                  </a:lnTo>
                  <a:lnTo>
                    <a:pt x="2759130" y="678741"/>
                  </a:lnTo>
                  <a:lnTo>
                    <a:pt x="2716655" y="685544"/>
                  </a:lnTo>
                  <a:lnTo>
                    <a:pt x="2679307" y="687183"/>
                  </a:lnTo>
                  <a:lnTo>
                    <a:pt x="2637130" y="693643"/>
                  </a:lnTo>
                  <a:lnTo>
                    <a:pt x="2599106" y="695948"/>
                  </a:lnTo>
                  <a:lnTo>
                    <a:pt x="2558192" y="696403"/>
                  </a:lnTo>
                  <a:lnTo>
                    <a:pt x="2518029" y="697485"/>
                  </a:lnTo>
                  <a:lnTo>
                    <a:pt x="2475553" y="703578"/>
                  </a:lnTo>
                  <a:lnTo>
                    <a:pt x="2433465" y="705076"/>
                  </a:lnTo>
                  <a:lnTo>
                    <a:pt x="2393071" y="705373"/>
                  </a:lnTo>
                  <a:lnTo>
                    <a:pt x="2350549" y="705431"/>
                  </a:lnTo>
                  <a:lnTo>
                    <a:pt x="2313192" y="705442"/>
                  </a:lnTo>
                  <a:lnTo>
                    <a:pt x="2270020" y="705445"/>
                  </a:lnTo>
                  <a:lnTo>
                    <a:pt x="2225922" y="705445"/>
                  </a:lnTo>
                  <a:lnTo>
                    <a:pt x="2183513" y="705445"/>
                  </a:lnTo>
                  <a:lnTo>
                    <a:pt x="2143055" y="705445"/>
                  </a:lnTo>
                  <a:lnTo>
                    <a:pt x="2100521" y="705445"/>
                  </a:lnTo>
                  <a:lnTo>
                    <a:pt x="2058421" y="700705"/>
                  </a:lnTo>
                  <a:lnTo>
                    <a:pt x="2018025" y="697343"/>
                  </a:lnTo>
                  <a:lnTo>
                    <a:pt x="1975502" y="694034"/>
                  </a:lnTo>
                  <a:lnTo>
                    <a:pt x="1933405" y="688859"/>
                  </a:lnTo>
                  <a:lnTo>
                    <a:pt x="1893009" y="681701"/>
                  </a:lnTo>
                  <a:lnTo>
                    <a:pt x="1850486" y="679258"/>
                  </a:lnTo>
                  <a:lnTo>
                    <a:pt x="1813129" y="674034"/>
                  </a:lnTo>
                  <a:lnTo>
                    <a:pt x="1769958" y="669585"/>
                  </a:lnTo>
                  <a:lnTo>
                    <a:pt x="1725859" y="662827"/>
                  </a:lnTo>
                  <a:lnTo>
                    <a:pt x="1688191" y="661198"/>
                  </a:lnTo>
                  <a:lnTo>
                    <a:pt x="1644958" y="654739"/>
                  </a:lnTo>
                  <a:lnTo>
                    <a:pt x="1600846" y="649788"/>
                  </a:lnTo>
                  <a:lnTo>
                    <a:pt x="1558435" y="644291"/>
                  </a:lnTo>
                  <a:lnTo>
                    <a:pt x="1517977" y="636076"/>
                  </a:lnTo>
                  <a:lnTo>
                    <a:pt x="1475442" y="627545"/>
                  </a:lnTo>
                  <a:lnTo>
                    <a:pt x="1433343" y="620825"/>
                  </a:lnTo>
                  <a:lnTo>
                    <a:pt x="1392946" y="609943"/>
                  </a:lnTo>
                  <a:lnTo>
                    <a:pt x="1359382" y="602183"/>
                  </a:lnTo>
                  <a:lnTo>
                    <a:pt x="1315131" y="596412"/>
                  </a:lnTo>
                  <a:lnTo>
                    <a:pt x="1272692" y="586012"/>
                  </a:lnTo>
                  <a:lnTo>
                    <a:pt x="1232228" y="575396"/>
                  </a:lnTo>
                  <a:lnTo>
                    <a:pt x="1189693" y="569624"/>
                  </a:lnTo>
                  <a:lnTo>
                    <a:pt x="1147593" y="554483"/>
                  </a:lnTo>
                  <a:lnTo>
                    <a:pt x="1112831" y="542866"/>
                  </a:lnTo>
                  <a:lnTo>
                    <a:pt x="1071667" y="529059"/>
                  </a:lnTo>
                  <a:lnTo>
                    <a:pt x="1037969" y="514828"/>
                  </a:lnTo>
                  <a:lnTo>
                    <a:pt x="993673" y="497982"/>
                  </a:lnTo>
                  <a:lnTo>
                    <a:pt x="951226" y="475839"/>
                  </a:lnTo>
                  <a:lnTo>
                    <a:pt x="910760" y="453349"/>
                  </a:lnTo>
                  <a:lnTo>
                    <a:pt x="868224" y="435677"/>
                  </a:lnTo>
                  <a:lnTo>
                    <a:pt x="826124" y="413371"/>
                  </a:lnTo>
                  <a:lnTo>
                    <a:pt x="791362" y="395773"/>
                  </a:lnTo>
                  <a:lnTo>
                    <a:pt x="751190" y="378186"/>
                  </a:lnTo>
                  <a:lnTo>
                    <a:pt x="711945" y="356631"/>
                  </a:lnTo>
                  <a:lnTo>
                    <a:pt x="671011" y="338005"/>
                  </a:lnTo>
                  <a:lnTo>
                    <a:pt x="633269" y="317643"/>
                  </a:lnTo>
                  <a:lnTo>
                    <a:pt x="591271" y="294512"/>
                  </a:lnTo>
                  <a:lnTo>
                    <a:pt x="554018" y="270834"/>
                  </a:lnTo>
                  <a:lnTo>
                    <a:pt x="511859" y="247048"/>
                  </a:lnTo>
                  <a:lnTo>
                    <a:pt x="473840" y="225887"/>
                  </a:lnTo>
                  <a:lnTo>
                    <a:pt x="437667" y="207118"/>
                  </a:lnTo>
                  <a:lnTo>
                    <a:pt x="401858" y="185294"/>
                  </a:lnTo>
                  <a:lnTo>
                    <a:pt x="366121" y="170399"/>
                  </a:lnTo>
                  <a:lnTo>
                    <a:pt x="322461" y="148741"/>
                  </a:lnTo>
                  <a:lnTo>
                    <a:pt x="284509" y="131349"/>
                  </a:lnTo>
                  <a:lnTo>
                    <a:pt x="248006" y="116136"/>
                  </a:lnTo>
                  <a:lnTo>
                    <a:pt x="232264" y="109163"/>
                  </a:lnTo>
                  <a:lnTo>
                    <a:pt x="212245" y="96065"/>
                  </a:lnTo>
                  <a:lnTo>
                    <a:pt x="193746" y="89318"/>
                  </a:lnTo>
                  <a:lnTo>
                    <a:pt x="157781" y="67131"/>
                  </a:lnTo>
                  <a:lnTo>
                    <a:pt x="116087" y="53065"/>
                  </a:lnTo>
                  <a:lnTo>
                    <a:pt x="87435" y="38319"/>
                  </a:lnTo>
                  <a:lnTo>
                    <a:pt x="70886" y="33843"/>
                  </a:lnTo>
                  <a:lnTo>
                    <a:pt x="52256" y="28183"/>
                  </a:lnTo>
                  <a:lnTo>
                    <a:pt x="29862" y="25878"/>
                  </a:lnTo>
                  <a:lnTo>
                    <a:pt x="17878" y="19737"/>
                  </a:lnTo>
                  <a:lnTo>
                    <a:pt x="10697" y="18230"/>
                  </a:lnTo>
                  <a:lnTo>
                    <a:pt x="0" y="892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1" name="SMARTInkShape-222"/>
          <p:cNvSpPr/>
          <p:nvPr/>
        </p:nvSpPr>
        <p:spPr bwMode="auto">
          <a:xfrm>
            <a:off x="6902680" y="3937992"/>
            <a:ext cx="223211" cy="35720"/>
          </a:xfrm>
          <a:custGeom>
            <a:avLst/>
            <a:gdLst/>
            <a:ahLst/>
            <a:cxnLst/>
            <a:rect l="0" t="0" r="0" b="0"/>
            <a:pathLst>
              <a:path w="223211" h="35720">
                <a:moveTo>
                  <a:pt x="223210" y="17859"/>
                </a:moveTo>
                <a:lnTo>
                  <a:pt x="210782" y="17859"/>
                </a:lnTo>
                <a:lnTo>
                  <a:pt x="205119" y="15214"/>
                </a:lnTo>
                <a:lnTo>
                  <a:pt x="199295" y="11722"/>
                </a:lnTo>
                <a:lnTo>
                  <a:pt x="189241" y="9298"/>
                </a:lnTo>
                <a:lnTo>
                  <a:pt x="150005" y="8933"/>
                </a:lnTo>
                <a:lnTo>
                  <a:pt x="143381" y="11577"/>
                </a:lnTo>
                <a:lnTo>
                  <a:pt x="137130" y="15067"/>
                </a:lnTo>
                <a:lnTo>
                  <a:pt x="98751" y="26189"/>
                </a:lnTo>
                <a:lnTo>
                  <a:pt x="68439" y="26779"/>
                </a:lnTo>
                <a:lnTo>
                  <a:pt x="62481" y="24139"/>
                </a:lnTo>
                <a:lnTo>
                  <a:pt x="46013" y="10280"/>
                </a:lnTo>
                <a:lnTo>
                  <a:pt x="40291" y="9329"/>
                </a:lnTo>
                <a:lnTo>
                  <a:pt x="9311" y="8930"/>
                </a:lnTo>
                <a:lnTo>
                  <a:pt x="8898" y="32"/>
                </a:lnTo>
                <a:lnTo>
                  <a:pt x="0" y="0"/>
                </a:lnTo>
                <a:lnTo>
                  <a:pt x="35655" y="0"/>
                </a:lnTo>
                <a:lnTo>
                  <a:pt x="44248" y="8562"/>
                </a:lnTo>
                <a:lnTo>
                  <a:pt x="44508" y="13561"/>
                </a:lnTo>
                <a:lnTo>
                  <a:pt x="47214" y="18595"/>
                </a:lnTo>
                <a:lnTo>
                  <a:pt x="52295" y="25170"/>
                </a:lnTo>
                <a:lnTo>
                  <a:pt x="53546" y="3571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4" name="SMARTInkShape-Group101"/>
          <p:cNvGrpSpPr/>
          <p:nvPr/>
        </p:nvGrpSpPr>
        <p:grpSpPr>
          <a:xfrm>
            <a:off x="7215191" y="3375421"/>
            <a:ext cx="106786" cy="44650"/>
            <a:chOff x="7215191" y="3375421"/>
            <a:chExt cx="106786" cy="44650"/>
          </a:xfrm>
        </p:grpSpPr>
        <p:sp>
          <p:nvSpPr>
            <p:cNvPr id="12" name="SMARTInkShape-223"/>
            <p:cNvSpPr/>
            <p:nvPr/>
          </p:nvSpPr>
          <p:spPr bwMode="auto">
            <a:xfrm>
              <a:off x="7215191" y="3411140"/>
              <a:ext cx="8926" cy="8931"/>
            </a:xfrm>
            <a:custGeom>
              <a:avLst/>
              <a:gdLst/>
              <a:ahLst/>
              <a:cxnLst/>
              <a:rect l="0" t="0" r="0" b="0"/>
              <a:pathLst>
                <a:path w="8926" h="8931">
                  <a:moveTo>
                    <a:pt x="8925" y="8930"/>
                  </a:moveTo>
                  <a:lnTo>
                    <a:pt x="0" y="3"/>
                  </a:lnTo>
                  <a:lnTo>
                    <a:pt x="8925"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 name="SMARTInkShape-224"/>
            <p:cNvSpPr/>
            <p:nvPr/>
          </p:nvSpPr>
          <p:spPr bwMode="auto">
            <a:xfrm>
              <a:off x="7241976" y="3375421"/>
              <a:ext cx="80001" cy="44650"/>
            </a:xfrm>
            <a:custGeom>
              <a:avLst/>
              <a:gdLst/>
              <a:ahLst/>
              <a:cxnLst/>
              <a:rect l="0" t="0" r="0" b="0"/>
              <a:pathLst>
                <a:path w="80001" h="44650">
                  <a:moveTo>
                    <a:pt x="71437" y="8930"/>
                  </a:moveTo>
                  <a:lnTo>
                    <a:pt x="79127" y="8930"/>
                  </a:lnTo>
                  <a:lnTo>
                    <a:pt x="79541" y="9923"/>
                  </a:lnTo>
                  <a:lnTo>
                    <a:pt x="80000" y="13671"/>
                  </a:lnTo>
                  <a:lnTo>
                    <a:pt x="79131" y="15067"/>
                  </a:lnTo>
                  <a:lnTo>
                    <a:pt x="77558" y="15998"/>
                  </a:lnTo>
                  <a:lnTo>
                    <a:pt x="71252" y="17615"/>
                  </a:lnTo>
                  <a:lnTo>
                    <a:pt x="62908" y="17851"/>
                  </a:lnTo>
                  <a:lnTo>
                    <a:pt x="62626" y="22598"/>
                  </a:lnTo>
                  <a:lnTo>
                    <a:pt x="61595" y="23995"/>
                  </a:lnTo>
                  <a:lnTo>
                    <a:pt x="54831" y="26422"/>
                  </a:lnTo>
                  <a:lnTo>
                    <a:pt x="54134" y="29272"/>
                  </a:lnTo>
                  <a:lnTo>
                    <a:pt x="53578" y="44649"/>
                  </a:lnTo>
                  <a:lnTo>
                    <a:pt x="53578" y="35729"/>
                  </a:lnTo>
                  <a:lnTo>
                    <a:pt x="36993" y="35719"/>
                  </a:lnTo>
                  <a:lnTo>
                    <a:pt x="27190" y="27158"/>
                  </a:lnTo>
                  <a:lnTo>
                    <a:pt x="22167" y="26899"/>
                  </a:lnTo>
                  <a:lnTo>
                    <a:pt x="20731" y="25870"/>
                  </a:lnTo>
                  <a:lnTo>
                    <a:pt x="19775" y="24192"/>
                  </a:lnTo>
                  <a:lnTo>
                    <a:pt x="18111" y="17702"/>
                  </a:lnTo>
                  <a:lnTo>
                    <a:pt x="17869" y="9331"/>
                  </a:lnTo>
                  <a:lnTo>
                    <a:pt x="0"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5" name="SMARTInkShape-225"/>
          <p:cNvSpPr/>
          <p:nvPr/>
        </p:nvSpPr>
        <p:spPr bwMode="auto">
          <a:xfrm>
            <a:off x="7081251" y="4018359"/>
            <a:ext cx="89288" cy="169665"/>
          </a:xfrm>
          <a:custGeom>
            <a:avLst/>
            <a:gdLst/>
            <a:ahLst/>
            <a:cxnLst/>
            <a:rect l="0" t="0" r="0" b="0"/>
            <a:pathLst>
              <a:path w="89288" h="169665">
                <a:moveTo>
                  <a:pt x="89287" y="169664"/>
                </a:moveTo>
                <a:lnTo>
                  <a:pt x="48529" y="127912"/>
                </a:lnTo>
                <a:lnTo>
                  <a:pt x="42761" y="116070"/>
                </a:lnTo>
                <a:lnTo>
                  <a:pt x="32362" y="99437"/>
                </a:lnTo>
                <a:lnTo>
                  <a:pt x="19236" y="60881"/>
                </a:lnTo>
                <a:lnTo>
                  <a:pt x="18261" y="51002"/>
                </a:lnTo>
                <a:lnTo>
                  <a:pt x="17132" y="48884"/>
                </a:lnTo>
                <a:lnTo>
                  <a:pt x="15387" y="47473"/>
                </a:lnTo>
                <a:lnTo>
                  <a:pt x="9032" y="44698"/>
                </a:lnTo>
                <a:lnTo>
                  <a:pt x="4213" y="49404"/>
                </a:lnTo>
                <a:lnTo>
                  <a:pt x="1868" y="54369"/>
                </a:lnTo>
                <a:lnTo>
                  <a:pt x="39" y="95834"/>
                </a:lnTo>
                <a:lnTo>
                  <a:pt x="0" y="109660"/>
                </a:lnTo>
                <a:lnTo>
                  <a:pt x="7680" y="130899"/>
                </a:lnTo>
                <a:lnTo>
                  <a:pt x="9085" y="131915"/>
                </a:lnTo>
                <a:lnTo>
                  <a:pt x="16500" y="133678"/>
                </a:lnTo>
                <a:lnTo>
                  <a:pt x="25420" y="133922"/>
                </a:lnTo>
                <a:lnTo>
                  <a:pt x="31118" y="124458"/>
                </a:lnTo>
                <a:lnTo>
                  <a:pt x="43278" y="87625"/>
                </a:lnTo>
                <a:lnTo>
                  <a:pt x="44236" y="68297"/>
                </a:lnTo>
                <a:lnTo>
                  <a:pt x="41813" y="57474"/>
                </a:lnTo>
                <a:lnTo>
                  <a:pt x="38422" y="48364"/>
                </a:lnTo>
                <a:lnTo>
                  <a:pt x="35742" y="18511"/>
                </a:lnTo>
                <a:lnTo>
                  <a:pt x="30979" y="18053"/>
                </a:lnTo>
                <a:lnTo>
                  <a:pt x="29579" y="18980"/>
                </a:lnTo>
                <a:lnTo>
                  <a:pt x="28646" y="20591"/>
                </a:lnTo>
                <a:lnTo>
                  <a:pt x="27333" y="27599"/>
                </a:lnTo>
                <a:lnTo>
                  <a:pt x="27148" y="30305"/>
                </a:lnTo>
                <a:lnTo>
                  <a:pt x="24298" y="35959"/>
                </a:lnTo>
                <a:lnTo>
                  <a:pt x="22149" y="38855"/>
                </a:lnTo>
                <a:lnTo>
                  <a:pt x="19761" y="47365"/>
                </a:lnTo>
                <a:lnTo>
                  <a:pt x="19124" y="52413"/>
                </a:lnTo>
                <a:lnTo>
                  <a:pt x="21062" y="60667"/>
                </a:lnTo>
                <a:lnTo>
                  <a:pt x="25651" y="69310"/>
                </a:lnTo>
                <a:lnTo>
                  <a:pt x="26445" y="75547"/>
                </a:lnTo>
                <a:lnTo>
                  <a:pt x="27548" y="77154"/>
                </a:lnTo>
                <a:lnTo>
                  <a:pt x="29277" y="78225"/>
                </a:lnTo>
                <a:lnTo>
                  <a:pt x="36449" y="79733"/>
                </a:lnTo>
                <a:lnTo>
                  <a:pt x="44160" y="80330"/>
                </a:lnTo>
                <a:lnTo>
                  <a:pt x="49238" y="75616"/>
                </a:lnTo>
                <a:lnTo>
                  <a:pt x="51645" y="70649"/>
                </a:lnTo>
                <a:lnTo>
                  <a:pt x="53519" y="51696"/>
                </a:lnTo>
                <a:lnTo>
                  <a:pt x="53535" y="49347"/>
                </a:lnTo>
                <a:lnTo>
                  <a:pt x="44747" y="19355"/>
                </a:lnTo>
                <a:lnTo>
                  <a:pt x="44661" y="13010"/>
                </a:lnTo>
                <a:lnTo>
                  <a:pt x="44639" y="34955"/>
                </a:lnTo>
                <a:lnTo>
                  <a:pt x="47285" y="42987"/>
                </a:lnTo>
                <a:lnTo>
                  <a:pt x="50777" y="49863"/>
                </a:lnTo>
                <a:lnTo>
                  <a:pt x="54317" y="67404"/>
                </a:lnTo>
                <a:lnTo>
                  <a:pt x="56052" y="68749"/>
                </a:lnTo>
                <a:lnTo>
                  <a:pt x="62122" y="71280"/>
                </a:lnTo>
                <a:lnTo>
                  <a:pt x="67127" y="66650"/>
                </a:lnTo>
                <a:lnTo>
                  <a:pt x="69516" y="61703"/>
                </a:lnTo>
                <a:lnTo>
                  <a:pt x="71051" y="50443"/>
                </a:lnTo>
                <a:lnTo>
                  <a:pt x="68614" y="44578"/>
                </a:lnTo>
                <a:lnTo>
                  <a:pt x="65217" y="38664"/>
                </a:lnTo>
                <a:lnTo>
                  <a:pt x="63035" y="26783"/>
                </a:lnTo>
                <a:lnTo>
                  <a:pt x="62508" y="18014"/>
                </a:lnTo>
                <a:lnTo>
                  <a:pt x="79084" y="17860"/>
                </a:lnTo>
                <a:lnTo>
                  <a:pt x="80358"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6" name="SMARTInkShape-226"/>
          <p:cNvSpPr/>
          <p:nvPr/>
        </p:nvSpPr>
        <p:spPr bwMode="auto">
          <a:xfrm>
            <a:off x="7322343" y="4045148"/>
            <a:ext cx="53579" cy="312540"/>
          </a:xfrm>
          <a:custGeom>
            <a:avLst/>
            <a:gdLst/>
            <a:ahLst/>
            <a:cxnLst/>
            <a:rect l="0" t="0" r="0" b="0"/>
            <a:pathLst>
              <a:path w="53579" h="312540">
                <a:moveTo>
                  <a:pt x="53578" y="312539"/>
                </a:moveTo>
                <a:lnTo>
                  <a:pt x="53578" y="307799"/>
                </a:lnTo>
                <a:lnTo>
                  <a:pt x="50933" y="302826"/>
                </a:lnTo>
                <a:lnTo>
                  <a:pt x="48838" y="300111"/>
                </a:lnTo>
                <a:lnTo>
                  <a:pt x="45890" y="282068"/>
                </a:lnTo>
                <a:lnTo>
                  <a:pt x="44812" y="243263"/>
                </a:lnTo>
                <a:lnTo>
                  <a:pt x="44671" y="204492"/>
                </a:lnTo>
                <a:lnTo>
                  <a:pt x="44652" y="160617"/>
                </a:lnTo>
                <a:lnTo>
                  <a:pt x="49071" y="116070"/>
                </a:lnTo>
                <a:lnTo>
                  <a:pt x="45038" y="72220"/>
                </a:lnTo>
                <a:lnTo>
                  <a:pt x="44672" y="34552"/>
                </a:lnTo>
                <a:lnTo>
                  <a:pt x="42013" y="27594"/>
                </a:lnTo>
                <a:lnTo>
                  <a:pt x="38517" y="21194"/>
                </a:lnTo>
                <a:lnTo>
                  <a:pt x="36962" y="15042"/>
                </a:lnTo>
                <a:lnTo>
                  <a:pt x="35556" y="13005"/>
                </a:lnTo>
                <a:lnTo>
                  <a:pt x="33625" y="11646"/>
                </a:lnTo>
                <a:lnTo>
                  <a:pt x="28836" y="9145"/>
                </a:lnTo>
                <a:lnTo>
                  <a:pt x="18346" y="415"/>
                </a:lnTo>
                <a:lnTo>
                  <a:pt x="8940" y="0"/>
                </a:lnTo>
                <a:lnTo>
                  <a:pt x="8930" y="7689"/>
                </a:lnTo>
                <a:lnTo>
                  <a:pt x="1242" y="16510"/>
                </a:lnTo>
                <a:lnTo>
                  <a:pt x="0" y="2678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230856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Tsunami Waves</a:t>
            </a:r>
          </a:p>
        </p:txBody>
      </p:sp>
      <p:sp>
        <p:nvSpPr>
          <p:cNvPr id="36867" name="Content Placeholder 2"/>
          <p:cNvSpPr>
            <a:spLocks noGrp="1"/>
          </p:cNvSpPr>
          <p:nvPr>
            <p:ph idx="1"/>
          </p:nvPr>
        </p:nvSpPr>
        <p:spPr/>
        <p:txBody>
          <a:bodyPr/>
          <a:lstStyle/>
          <a:p>
            <a:pPr>
              <a:buFontTx/>
              <a:buNone/>
            </a:pPr>
            <a:r>
              <a:rPr lang="en-US" sz="2400" smtClean="0"/>
              <a:t>Tsunamis are ordinary water waves, just like waves in your bathtub, but because they are typically generated by deep sea earthquakes they carry huge amounts of energy and momentum, traveling at almost 500 mph while in the deep ocean.</a:t>
            </a:r>
          </a:p>
          <a:p>
            <a:pPr>
              <a:buFontTx/>
              <a:buNone/>
            </a:pPr>
            <a:endParaRPr lang="en-US" sz="2400" smtClean="0"/>
          </a:p>
        </p:txBody>
      </p:sp>
      <p:sp>
        <p:nvSpPr>
          <p:cNvPr id="36868" name="Date Placeholder 3"/>
          <p:cNvSpPr>
            <a:spLocks noGrp="1"/>
          </p:cNvSpPr>
          <p:nvPr>
            <p:ph type="dt" sz="quarter" idx="10"/>
          </p:nvPr>
        </p:nvSpPr>
        <p:spPr>
          <a:noFill/>
        </p:spPr>
        <p:txBody>
          <a:bodyPr/>
          <a:lstStyle/>
          <a:p>
            <a:fld id="{A94856FC-6EE2-422C-997E-A9591FBE1D1A}"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3686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6870" name="Rectangle 6"/>
          <p:cNvSpPr>
            <a:spLocks noChangeArrowheads="1"/>
          </p:cNvSpPr>
          <p:nvPr/>
        </p:nvSpPr>
        <p:spPr bwMode="auto">
          <a:xfrm>
            <a:off x="469900" y="3730625"/>
            <a:ext cx="4572000" cy="1938338"/>
          </a:xfrm>
          <a:prstGeom prst="rect">
            <a:avLst/>
          </a:prstGeom>
          <a:noFill/>
          <a:ln w="9525">
            <a:noFill/>
            <a:miter lim="800000"/>
            <a:headEnd/>
            <a:tailEnd/>
          </a:ln>
        </p:spPr>
        <p:txBody>
          <a:bodyPr>
            <a:spAutoFit/>
          </a:bodyPr>
          <a:lstStyle/>
          <a:p>
            <a:r>
              <a:rPr lang="en-US" sz="2000">
                <a:solidFill>
                  <a:srgbClr val="0070C0"/>
                </a:solidFill>
              </a:rPr>
              <a:t>The tsunami of 26 December 26</a:t>
            </a:r>
            <a:r>
              <a:rPr lang="en-US" sz="2000" baseline="30000">
                <a:solidFill>
                  <a:srgbClr val="0070C0"/>
                </a:solidFill>
              </a:rPr>
              <a:t>th</a:t>
            </a:r>
            <a:r>
              <a:rPr lang="en-US" sz="2000">
                <a:solidFill>
                  <a:srgbClr val="0070C0"/>
                </a:solidFill>
              </a:rPr>
              <a:t> 2004 was produced by an earthquake whose epicenter was located off the coast of Indonesia in the Indian Ocean. The death toll is estimated at over a quarter of a million persons.</a:t>
            </a:r>
          </a:p>
        </p:txBody>
      </p:sp>
      <p:pic>
        <p:nvPicPr>
          <p:cNvPr id="36871" name="Picture 7" descr="2004tsunami.gif"/>
          <p:cNvPicPr>
            <a:picLocks noChangeAspect="1"/>
          </p:cNvPicPr>
          <p:nvPr/>
        </p:nvPicPr>
        <p:blipFill>
          <a:blip r:embed="rId3" cstate="print"/>
          <a:srcRect/>
          <a:stretch>
            <a:fillRect/>
          </a:stretch>
        </p:blipFill>
        <p:spPr bwMode="auto">
          <a:xfrm>
            <a:off x="5162550" y="3435350"/>
            <a:ext cx="2857500" cy="2628900"/>
          </a:xfrm>
          <a:prstGeom prst="rect">
            <a:avLst/>
          </a:prstGeom>
          <a:noFill/>
          <a:ln w="9525">
            <a:noFill/>
            <a:miter lim="800000"/>
            <a:headEnd/>
            <a:tailEnd/>
          </a:ln>
        </p:spPr>
      </p:pic>
      <p:sp>
        <p:nvSpPr>
          <p:cNvPr id="36872" name="Rectangle 8"/>
          <p:cNvSpPr>
            <a:spLocks noChangeArrowheads="1"/>
          </p:cNvSpPr>
          <p:nvPr/>
        </p:nvSpPr>
        <p:spPr bwMode="auto">
          <a:xfrm>
            <a:off x="6438900" y="6108700"/>
            <a:ext cx="2286000" cy="261938"/>
          </a:xfrm>
          <a:prstGeom prst="rect">
            <a:avLst/>
          </a:prstGeom>
          <a:solidFill>
            <a:schemeClr val="bg1"/>
          </a:solidFill>
          <a:ln w="9525">
            <a:noFill/>
            <a:miter lim="800000"/>
            <a:headEnd/>
            <a:tailEnd/>
          </a:ln>
        </p:spPr>
        <p:txBody>
          <a:bodyPr>
            <a:spAutoFit/>
          </a:bodyPr>
          <a:lstStyle/>
          <a:p>
            <a:r>
              <a:rPr lang="en-US" sz="1100"/>
              <a:t>Animation by Vasily V. Titov</a:t>
            </a:r>
          </a:p>
        </p:txBody>
      </p:sp>
    </p:spTree>
    <p:extLst>
      <p:ext uri="{BB962C8B-B14F-4D97-AF65-F5344CB8AC3E}">
        <p14:creationId xmlns:p14="http://schemas.microsoft.com/office/powerpoint/2010/main" val="13345659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lstStyle/>
          <a:p>
            <a:pPr eaLnBrk="1" hangingPunct="1"/>
            <a:r>
              <a:rPr lang="en-US" smtClean="0"/>
              <a:t>Period</a:t>
            </a:r>
          </a:p>
        </p:txBody>
      </p:sp>
      <p:sp>
        <p:nvSpPr>
          <p:cNvPr id="10245" name="Rectangle 3"/>
          <p:cNvSpPr>
            <a:spLocks noGrp="1" noChangeArrowheads="1"/>
          </p:cNvSpPr>
          <p:nvPr>
            <p:ph type="body" idx="1"/>
          </p:nvPr>
        </p:nvSpPr>
        <p:spPr>
          <a:xfrm>
            <a:off x="457200" y="1600200"/>
            <a:ext cx="4076700" cy="4525963"/>
          </a:xfrm>
        </p:spPr>
        <p:txBody>
          <a:bodyPr>
            <a:normAutofit lnSpcReduction="10000"/>
          </a:bodyPr>
          <a:lstStyle/>
          <a:p>
            <a:pPr eaLnBrk="1" hangingPunct="1">
              <a:buNone/>
            </a:pPr>
            <a:r>
              <a:rPr lang="en-US" sz="2800" b="1" dirty="0">
                <a:ea typeface="Times New Roman"/>
                <a:cs typeface="Times New Roman"/>
              </a:rPr>
              <a:t>Period - the time required for one vibration </a:t>
            </a:r>
            <a:endParaRPr lang="en-US" sz="2800" b="1" dirty="0">
              <a:ea typeface="Calibri"/>
              <a:cs typeface="Times New Roman"/>
            </a:endParaRPr>
          </a:p>
          <a:p>
            <a:pPr eaLnBrk="1" hangingPunct="1">
              <a:buFontTx/>
              <a:buNone/>
            </a:pPr>
            <a:r>
              <a:rPr lang="en-US" sz="2800" dirty="0" smtClean="0"/>
              <a:t>Time required for a full oscillation (one round trip) is called the </a:t>
            </a:r>
            <a:r>
              <a:rPr lang="en-US" sz="2800" i="1" dirty="0" smtClean="0">
                <a:solidFill>
                  <a:schemeClr val="accent2"/>
                </a:solidFill>
              </a:rPr>
              <a:t>period</a:t>
            </a:r>
            <a:r>
              <a:rPr lang="en-US" sz="2800" dirty="0" smtClean="0"/>
              <a:t> of oscillation.</a:t>
            </a:r>
          </a:p>
          <a:p>
            <a:pPr eaLnBrk="1" hangingPunct="1">
              <a:buFontTx/>
              <a:buNone/>
            </a:pPr>
            <a:r>
              <a:rPr lang="en-US" sz="2800" dirty="0" smtClean="0"/>
              <a:t>Pendulum that is about one meter long has a period of two seconds per oscillation.</a:t>
            </a:r>
          </a:p>
        </p:txBody>
      </p:sp>
      <p:pic>
        <p:nvPicPr>
          <p:cNvPr id="10246" name="Picture 5" descr="pendulum"/>
          <p:cNvPicPr>
            <a:picLocks noChangeAspect="1" noChangeArrowheads="1" noCrop="1"/>
          </p:cNvPicPr>
          <p:nvPr/>
        </p:nvPicPr>
        <p:blipFill>
          <a:blip r:embed="rId3" cstate="print"/>
          <a:srcRect/>
          <a:stretch>
            <a:fillRect/>
          </a:stretch>
        </p:blipFill>
        <p:spPr bwMode="auto">
          <a:xfrm>
            <a:off x="4530725" y="1946275"/>
            <a:ext cx="4143375" cy="3621088"/>
          </a:xfrm>
          <a:prstGeom prst="rect">
            <a:avLst/>
          </a:prstGeom>
          <a:noFill/>
          <a:ln w="9525">
            <a:noFill/>
            <a:miter lim="800000"/>
            <a:headEnd/>
            <a:tailEnd/>
          </a:ln>
        </p:spPr>
      </p:pic>
      <p:sp>
        <p:nvSpPr>
          <p:cNvPr id="10247" name="Text Box 6"/>
          <p:cNvSpPr txBox="1">
            <a:spLocks noChangeArrowheads="1"/>
          </p:cNvSpPr>
          <p:nvPr/>
        </p:nvSpPr>
        <p:spPr bwMode="auto">
          <a:xfrm>
            <a:off x="5181600" y="5805488"/>
            <a:ext cx="3079750" cy="641350"/>
          </a:xfrm>
          <a:prstGeom prst="rect">
            <a:avLst/>
          </a:prstGeom>
          <a:noFill/>
          <a:ln w="38100">
            <a:noFill/>
            <a:miter lim="800000"/>
            <a:headEnd/>
            <a:tailEnd type="none" w="lg" len="lg"/>
          </a:ln>
        </p:spPr>
        <p:txBody>
          <a:bodyPr>
            <a:spAutoFit/>
          </a:bodyPr>
          <a:lstStyle/>
          <a:p>
            <a:r>
              <a:rPr lang="en-US" dirty="0">
                <a:solidFill>
                  <a:srgbClr val="FF00FF"/>
                </a:solidFill>
              </a:rPr>
              <a:t>Note: Measure the period of a pendulum in lab.</a:t>
            </a:r>
          </a:p>
        </p:txBody>
      </p:sp>
    </p:spTree>
    <p:extLst>
      <p:ext uri="{BB962C8B-B14F-4D97-AF65-F5344CB8AC3E}">
        <p14:creationId xmlns:p14="http://schemas.microsoft.com/office/powerpoint/2010/main" val="30732698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Amplitude</a:t>
            </a:r>
          </a:p>
        </p:txBody>
      </p:sp>
      <p:sp>
        <p:nvSpPr>
          <p:cNvPr id="12291" name="Rectangle 3"/>
          <p:cNvSpPr>
            <a:spLocks noGrp="1" noChangeArrowheads="1"/>
          </p:cNvSpPr>
          <p:nvPr>
            <p:ph type="body" idx="1"/>
          </p:nvPr>
        </p:nvSpPr>
        <p:spPr>
          <a:xfrm>
            <a:off x="457200" y="1600200"/>
            <a:ext cx="4076700" cy="4953000"/>
          </a:xfrm>
        </p:spPr>
        <p:txBody>
          <a:bodyPr>
            <a:normAutofit fontScale="55000" lnSpcReduction="20000"/>
          </a:bodyPr>
          <a:lstStyle/>
          <a:p>
            <a:pPr>
              <a:lnSpc>
                <a:spcPct val="170000"/>
              </a:lnSpc>
              <a:buFontTx/>
              <a:buNone/>
            </a:pPr>
            <a:r>
              <a:rPr lang="en-US" sz="4000" b="1" dirty="0" smtClean="0"/>
              <a:t>The distance from the rest position is the </a:t>
            </a:r>
            <a:r>
              <a:rPr lang="en-US" sz="4000" b="1" i="1" dirty="0" smtClean="0">
                <a:solidFill>
                  <a:schemeClr val="accent2"/>
                </a:solidFill>
              </a:rPr>
              <a:t>amplitude</a:t>
            </a:r>
            <a:r>
              <a:rPr lang="en-US" sz="4000" b="1" dirty="0" smtClean="0"/>
              <a:t> of oscillation.</a:t>
            </a:r>
          </a:p>
          <a:p>
            <a:pPr>
              <a:lnSpc>
                <a:spcPct val="170000"/>
              </a:lnSpc>
            </a:pPr>
            <a:r>
              <a:rPr lang="en-US" sz="4000" b="1" dirty="0" smtClean="0"/>
              <a:t>the distance from the midpoint to the crest (or trough) of the wave. </a:t>
            </a:r>
          </a:p>
          <a:p>
            <a:pPr>
              <a:lnSpc>
                <a:spcPct val="170000"/>
              </a:lnSpc>
            </a:pPr>
            <a:r>
              <a:rPr lang="en-US" sz="4000" b="1" dirty="0" smtClean="0"/>
              <a:t>So the amplitude equals the maximum displacement from equilibrium. </a:t>
            </a:r>
          </a:p>
          <a:p>
            <a:pPr>
              <a:lnSpc>
                <a:spcPct val="170000"/>
              </a:lnSpc>
              <a:buFontTx/>
              <a:buNone/>
            </a:pPr>
            <a:endParaRPr lang="en-US" sz="4000" b="1" dirty="0" smtClean="0"/>
          </a:p>
        </p:txBody>
      </p:sp>
      <p:pic>
        <p:nvPicPr>
          <p:cNvPr id="12292" name="Picture 4" descr="pendulum"/>
          <p:cNvPicPr>
            <a:picLocks noChangeAspect="1" noChangeArrowheads="1" noCrop="1"/>
          </p:cNvPicPr>
          <p:nvPr/>
        </p:nvPicPr>
        <p:blipFill>
          <a:blip r:embed="rId3" cstate="print"/>
          <a:srcRect/>
          <a:stretch>
            <a:fillRect/>
          </a:stretch>
        </p:blipFill>
        <p:spPr bwMode="auto">
          <a:xfrm>
            <a:off x="4530725" y="1946275"/>
            <a:ext cx="4143375" cy="3621088"/>
          </a:xfrm>
          <a:prstGeom prst="rect">
            <a:avLst/>
          </a:prstGeom>
          <a:noFill/>
          <a:ln w="9525">
            <a:noFill/>
            <a:miter lim="800000"/>
            <a:headEnd/>
            <a:tailEnd/>
          </a:ln>
        </p:spPr>
      </p:pic>
      <p:sp>
        <p:nvSpPr>
          <p:cNvPr id="12293" name="Line 6"/>
          <p:cNvSpPr>
            <a:spLocks noChangeShapeType="1"/>
          </p:cNvSpPr>
          <p:nvPr/>
        </p:nvSpPr>
        <p:spPr bwMode="auto">
          <a:xfrm>
            <a:off x="6591300" y="1879600"/>
            <a:ext cx="0" cy="4152900"/>
          </a:xfrm>
          <a:prstGeom prst="line">
            <a:avLst/>
          </a:prstGeom>
          <a:noFill/>
          <a:ln w="38100">
            <a:solidFill>
              <a:srgbClr val="FF0000"/>
            </a:solidFill>
            <a:prstDash val="lgDash"/>
            <a:round/>
            <a:headEnd/>
            <a:tailEnd/>
          </a:ln>
        </p:spPr>
        <p:txBody>
          <a:bodyPr/>
          <a:lstStyle/>
          <a:p>
            <a:endParaRPr lang="en-US"/>
          </a:p>
        </p:txBody>
      </p:sp>
      <p:sp>
        <p:nvSpPr>
          <p:cNvPr id="12294" name="Line 7"/>
          <p:cNvSpPr>
            <a:spLocks noChangeShapeType="1"/>
          </p:cNvSpPr>
          <p:nvPr/>
        </p:nvSpPr>
        <p:spPr bwMode="auto">
          <a:xfrm>
            <a:off x="5461000" y="4940300"/>
            <a:ext cx="1104900" cy="0"/>
          </a:xfrm>
          <a:prstGeom prst="line">
            <a:avLst/>
          </a:prstGeom>
          <a:noFill/>
          <a:ln w="38100" cmpd="dbl">
            <a:solidFill>
              <a:schemeClr val="accent2"/>
            </a:solidFill>
            <a:round/>
            <a:headEnd type="arrow" w="med" len="med"/>
            <a:tailEnd type="arrow" w="med" len="med"/>
          </a:ln>
        </p:spPr>
        <p:txBody>
          <a:bodyPr/>
          <a:lstStyle/>
          <a:p>
            <a:endParaRPr lang="en-US"/>
          </a:p>
        </p:txBody>
      </p:sp>
      <p:sp>
        <p:nvSpPr>
          <p:cNvPr id="12295" name="Text Box 8"/>
          <p:cNvSpPr txBox="1">
            <a:spLocks noChangeArrowheads="1"/>
          </p:cNvSpPr>
          <p:nvPr/>
        </p:nvSpPr>
        <p:spPr bwMode="auto">
          <a:xfrm>
            <a:off x="5432425" y="5053013"/>
            <a:ext cx="1200150" cy="366712"/>
          </a:xfrm>
          <a:prstGeom prst="rect">
            <a:avLst/>
          </a:prstGeom>
          <a:noFill/>
          <a:ln w="9525">
            <a:noFill/>
            <a:miter lim="800000"/>
            <a:headEnd/>
            <a:tailEnd/>
          </a:ln>
        </p:spPr>
        <p:txBody>
          <a:bodyPr wrap="none">
            <a:spAutoFit/>
          </a:bodyPr>
          <a:lstStyle/>
          <a:p>
            <a:r>
              <a:rPr lang="en-US">
                <a:solidFill>
                  <a:schemeClr val="accent2"/>
                </a:solidFill>
              </a:rPr>
              <a:t>Amplitude</a:t>
            </a:r>
          </a:p>
        </p:txBody>
      </p:sp>
    </p:spTree>
    <p:extLst>
      <p:ext uri="{BB962C8B-B14F-4D97-AF65-F5344CB8AC3E}">
        <p14:creationId xmlns:p14="http://schemas.microsoft.com/office/powerpoint/2010/main" val="2451289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Vibrations ae wiggles in time</a:t>
            </a:r>
            <a:br>
              <a:rPr lang="en-US" dirty="0" smtClean="0"/>
            </a:br>
            <a:r>
              <a:rPr lang="en-US" dirty="0" smtClean="0"/>
              <a:t>waves are wiggles in space.</a:t>
            </a:r>
            <a:endParaRPr lang="en-US" dirty="0"/>
          </a:p>
        </p:txBody>
      </p:sp>
      <p:sp>
        <p:nvSpPr>
          <p:cNvPr id="3" name="Content Placeholder 2"/>
          <p:cNvSpPr>
            <a:spLocks noGrp="1"/>
          </p:cNvSpPr>
          <p:nvPr>
            <p:ph idx="1"/>
          </p:nvPr>
        </p:nvSpPr>
        <p:spPr>
          <a:xfrm>
            <a:off x="457200" y="1600200"/>
            <a:ext cx="5105400" cy="4800600"/>
          </a:xfrm>
        </p:spPr>
        <p:txBody>
          <a:bodyPr>
            <a:normAutofit/>
          </a:bodyPr>
          <a:lstStyle/>
          <a:p>
            <a:r>
              <a:rPr lang="en-US" dirty="0"/>
              <a:t> A </a:t>
            </a:r>
            <a:r>
              <a:rPr lang="en-US" i="1" dirty="0"/>
              <a:t>wave </a:t>
            </a:r>
            <a:r>
              <a:rPr lang="en-US" dirty="0"/>
              <a:t>may be defined as </a:t>
            </a:r>
            <a:r>
              <a:rPr lang="en-US" i="1" dirty="0"/>
              <a:t>a periodic disturbance in a medium that carries energy</a:t>
            </a:r>
          </a:p>
          <a:p>
            <a:r>
              <a:rPr lang="en-US" i="1" dirty="0"/>
              <a:t>from one point to another</a:t>
            </a:r>
            <a:r>
              <a:rPr lang="en-US" dirty="0"/>
              <a:t>.</a:t>
            </a:r>
          </a:p>
          <a:p>
            <a:r>
              <a:rPr lang="en-US" dirty="0" smtClean="0"/>
              <a:t>All </a:t>
            </a:r>
            <a:r>
              <a:rPr lang="en-US" dirty="0"/>
              <a:t>waves require a </a:t>
            </a:r>
            <a:r>
              <a:rPr lang="en-US" i="1" dirty="0"/>
              <a:t>source </a:t>
            </a:r>
            <a:r>
              <a:rPr lang="en-US" dirty="0"/>
              <a:t>and a </a:t>
            </a:r>
            <a:r>
              <a:rPr lang="en-US" i="1" dirty="0"/>
              <a:t>medium </a:t>
            </a:r>
            <a:r>
              <a:rPr lang="en-US" dirty="0"/>
              <a:t>of propagation.</a:t>
            </a:r>
          </a:p>
          <a:p>
            <a:endParaRPr lang="en-US" dirty="0"/>
          </a:p>
        </p:txBody>
      </p:sp>
      <p:sp>
        <p:nvSpPr>
          <p:cNvPr id="4" name="Rectangle 3"/>
          <p:cNvSpPr/>
          <p:nvPr/>
        </p:nvSpPr>
        <p:spPr>
          <a:xfrm>
            <a:off x="4362824" y="4870341"/>
            <a:ext cx="4749800" cy="1815882"/>
          </a:xfrm>
          <a:prstGeom prst="rect">
            <a:avLst/>
          </a:prstGeom>
        </p:spPr>
        <p:txBody>
          <a:bodyPr wrap="square">
            <a:spAutoFit/>
          </a:bodyPr>
          <a:lstStyle/>
          <a:p>
            <a:pPr marL="342900" lvl="0" indent="-342900" fontAlgn="base">
              <a:spcBef>
                <a:spcPct val="20000"/>
              </a:spcBef>
              <a:spcAft>
                <a:spcPct val="0"/>
              </a:spcAft>
              <a:buFontTx/>
              <a:buChar char="•"/>
            </a:pPr>
            <a:r>
              <a:rPr kumimoji="0" lang="en-US" sz="2800" b="0" i="0" u="none" strike="noStrike" kern="0" cap="none" spc="0" normalizeH="0" baseline="0" noProof="0" dirty="0" smtClean="0">
                <a:ln>
                  <a:noFill/>
                </a:ln>
                <a:solidFill>
                  <a:srgbClr val="000000"/>
                </a:solidFill>
                <a:effectLst/>
                <a:uLnTx/>
                <a:uFillTx/>
                <a:latin typeface="Times" charset="0"/>
                <a:ea typeface="+mn-ea"/>
                <a:cs typeface="Arial"/>
              </a:rPr>
              <a:t>If there is no medium to vibrate, then no sound is possible.</a:t>
            </a:r>
            <a:r>
              <a:rPr kumimoji="0" lang="en-US" sz="2800" b="0" i="0" u="none" strike="noStrike" kern="0" cap="none" spc="0" normalizeH="0" baseline="0" noProof="0" dirty="0" smtClean="0">
                <a:ln>
                  <a:noFill/>
                </a:ln>
                <a:solidFill>
                  <a:srgbClr val="000000"/>
                </a:solidFill>
                <a:effectLst/>
                <a:uLnTx/>
                <a:uFillTx/>
                <a:latin typeface="Arial"/>
                <a:ea typeface="+mn-ea"/>
                <a:cs typeface="Arial"/>
              </a:rPr>
              <a:t> </a:t>
            </a:r>
            <a:r>
              <a:rPr kumimoji="0" lang="en-US" sz="2800" b="0" i="0" u="none" strike="noStrike" kern="0" cap="none" spc="0" normalizeH="0" baseline="0" noProof="0" dirty="0" smtClean="0">
                <a:ln>
                  <a:noFill/>
                </a:ln>
                <a:solidFill>
                  <a:srgbClr val="000000"/>
                </a:solidFill>
                <a:effectLst/>
                <a:uLnTx/>
                <a:uFillTx/>
                <a:latin typeface="Times" charset="0"/>
                <a:ea typeface="+mn-ea"/>
                <a:cs typeface="Arial"/>
              </a:rPr>
              <a:t>Sound cannot travel in a vacuum.</a:t>
            </a: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1" y="1859346"/>
            <a:ext cx="1600200" cy="2993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0313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fld id="{377A8597-8840-46B2-BEF6-662BB4C0BC78}"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1126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1268" name="Rectangle 2"/>
          <p:cNvSpPr>
            <a:spLocks noGrp="1" noChangeArrowheads="1"/>
          </p:cNvSpPr>
          <p:nvPr>
            <p:ph type="title"/>
          </p:nvPr>
        </p:nvSpPr>
        <p:spPr/>
        <p:txBody>
          <a:bodyPr/>
          <a:lstStyle/>
          <a:p>
            <a:pPr eaLnBrk="1" hangingPunct="1"/>
            <a:r>
              <a:rPr lang="en-US" smtClean="0"/>
              <a:t>Frequency</a:t>
            </a:r>
          </a:p>
        </p:txBody>
      </p:sp>
      <p:sp>
        <p:nvSpPr>
          <p:cNvPr id="321539" name="Rectangle 3"/>
          <p:cNvSpPr>
            <a:spLocks noGrp="1" noChangeArrowheads="1"/>
          </p:cNvSpPr>
          <p:nvPr>
            <p:ph type="body" idx="1"/>
          </p:nvPr>
        </p:nvSpPr>
        <p:spPr/>
        <p:txBody>
          <a:bodyPr/>
          <a:lstStyle/>
          <a:p>
            <a:pPr eaLnBrk="1" hangingPunct="1">
              <a:buFontTx/>
              <a:buNone/>
            </a:pPr>
            <a:r>
              <a:rPr lang="en-US" smtClean="0"/>
              <a:t>Frequency is the inverse of the period,</a:t>
            </a:r>
          </a:p>
          <a:p>
            <a:pPr eaLnBrk="1" hangingPunct="1">
              <a:buFontTx/>
              <a:buNone/>
            </a:pPr>
            <a:endParaRPr lang="en-US" smtClean="0"/>
          </a:p>
          <a:p>
            <a:pPr eaLnBrk="1" hangingPunct="1">
              <a:buFontTx/>
              <a:buNone/>
            </a:pPr>
            <a:r>
              <a:rPr lang="en-US" smtClean="0"/>
              <a:t>	(Frequency) = </a:t>
            </a:r>
          </a:p>
          <a:p>
            <a:pPr eaLnBrk="1" hangingPunct="1">
              <a:buFontTx/>
              <a:buNone/>
            </a:pPr>
            <a:endParaRPr lang="en-US" smtClean="0"/>
          </a:p>
          <a:p>
            <a:pPr eaLnBrk="1" hangingPunct="1">
              <a:buFontTx/>
              <a:buNone/>
            </a:pPr>
            <a:r>
              <a:rPr lang="en-US" smtClean="0"/>
              <a:t>For example, for a period of 2 seconds per oscillation, the frequency is ½ oscillation per second or ½ Hertz.</a:t>
            </a:r>
          </a:p>
          <a:p>
            <a:pPr eaLnBrk="1" hangingPunct="1">
              <a:buFontTx/>
              <a:buNone/>
            </a:pPr>
            <a:r>
              <a:rPr lang="en-US" smtClean="0"/>
              <a:t>1 Hertz = 1 oscillation per second </a:t>
            </a:r>
          </a:p>
        </p:txBody>
      </p:sp>
      <p:sp>
        <p:nvSpPr>
          <p:cNvPr id="11270" name="Line 4"/>
          <p:cNvSpPr>
            <a:spLocks noChangeShapeType="1"/>
          </p:cNvSpPr>
          <p:nvPr/>
        </p:nvSpPr>
        <p:spPr bwMode="auto">
          <a:xfrm>
            <a:off x="3657600" y="3060700"/>
            <a:ext cx="1752600" cy="0"/>
          </a:xfrm>
          <a:prstGeom prst="line">
            <a:avLst/>
          </a:prstGeom>
          <a:noFill/>
          <a:ln w="38100">
            <a:solidFill>
              <a:schemeClr val="tx1"/>
            </a:solidFill>
            <a:round/>
            <a:headEnd/>
            <a:tailEnd type="none" w="lg" len="lg"/>
          </a:ln>
        </p:spPr>
        <p:txBody>
          <a:bodyPr/>
          <a:lstStyle/>
          <a:p>
            <a:endParaRPr lang="en-US"/>
          </a:p>
        </p:txBody>
      </p:sp>
      <p:sp>
        <p:nvSpPr>
          <p:cNvPr id="11271" name="Text Box 5"/>
          <p:cNvSpPr txBox="1">
            <a:spLocks noChangeArrowheads="1"/>
          </p:cNvSpPr>
          <p:nvPr/>
        </p:nvSpPr>
        <p:spPr bwMode="auto">
          <a:xfrm>
            <a:off x="3756025" y="3127375"/>
            <a:ext cx="1627188" cy="579438"/>
          </a:xfrm>
          <a:prstGeom prst="rect">
            <a:avLst/>
          </a:prstGeom>
          <a:noFill/>
          <a:ln w="38100">
            <a:noFill/>
            <a:miter lim="800000"/>
            <a:headEnd/>
            <a:tailEnd type="none" w="lg" len="lg"/>
          </a:ln>
        </p:spPr>
        <p:txBody>
          <a:bodyPr wrap="none">
            <a:spAutoFit/>
          </a:bodyPr>
          <a:lstStyle/>
          <a:p>
            <a:r>
              <a:rPr lang="en-US" sz="3200"/>
              <a:t>(Period)</a:t>
            </a:r>
          </a:p>
        </p:txBody>
      </p:sp>
      <p:sp>
        <p:nvSpPr>
          <p:cNvPr id="11272" name="Text Box 6"/>
          <p:cNvSpPr txBox="1">
            <a:spLocks noChangeArrowheads="1"/>
          </p:cNvSpPr>
          <p:nvPr/>
        </p:nvSpPr>
        <p:spPr bwMode="auto">
          <a:xfrm>
            <a:off x="4357688" y="2446338"/>
            <a:ext cx="409575" cy="579437"/>
          </a:xfrm>
          <a:prstGeom prst="rect">
            <a:avLst/>
          </a:prstGeom>
          <a:noFill/>
          <a:ln w="38100">
            <a:noFill/>
            <a:miter lim="800000"/>
            <a:headEnd/>
            <a:tailEnd type="none" w="lg" len="lg"/>
          </a:ln>
        </p:spPr>
        <p:txBody>
          <a:bodyPr wrap="none">
            <a:spAutoFit/>
          </a:bodyPr>
          <a:lstStyle/>
          <a:p>
            <a:r>
              <a:rPr lang="en-US" sz="3200"/>
              <a:t>1</a:t>
            </a:r>
          </a:p>
        </p:txBody>
      </p:sp>
    </p:spTree>
    <p:extLst>
      <p:ext uri="{BB962C8B-B14F-4D97-AF65-F5344CB8AC3E}">
        <p14:creationId xmlns:p14="http://schemas.microsoft.com/office/powerpoint/2010/main" val="3342705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153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15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3600" b="1" dirty="0" smtClean="0"/>
              <a:t>The wavelength, the frequency, and the speed of light obey the following relationship:</a:t>
            </a:r>
            <a:endParaRPr lang="en-US" dirty="0"/>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143000" y="1752600"/>
            <a:ext cx="249555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half" idx="2"/>
          </p:nvPr>
        </p:nvSpPr>
        <p:spPr>
          <a:xfrm>
            <a:off x="3886200" y="1600200"/>
            <a:ext cx="4953000" cy="4343400"/>
          </a:xfrm>
        </p:spPr>
        <p:txBody>
          <a:bodyPr>
            <a:normAutofit fontScale="77500" lnSpcReduction="20000"/>
          </a:bodyPr>
          <a:lstStyle/>
          <a:p>
            <a:pPr>
              <a:lnSpc>
                <a:spcPct val="160000"/>
              </a:lnSpc>
            </a:pPr>
            <a:r>
              <a:rPr lang="en-US" b="1" i="1" dirty="0" smtClean="0"/>
              <a:t>wavelength * frequency = speed of light.</a:t>
            </a:r>
          </a:p>
          <a:p>
            <a:pPr>
              <a:lnSpc>
                <a:spcPct val="160000"/>
              </a:lnSpc>
            </a:pPr>
            <a:r>
              <a:rPr lang="en-US" b="1" dirty="0" smtClean="0"/>
              <a:t>The </a:t>
            </a:r>
            <a:r>
              <a:rPr lang="en-US" b="1" dirty="0"/>
              <a:t>speed of light is usually represented by </a:t>
            </a:r>
            <a:r>
              <a:rPr lang="en-US" b="1" i="1" dirty="0"/>
              <a:t>c</a:t>
            </a:r>
            <a:r>
              <a:rPr lang="en-US" b="1" dirty="0"/>
              <a:t>, the wavelength by the lower case Greek letter lambda</a:t>
            </a:r>
            <a:r>
              <a:rPr lang="en-US" b="1" dirty="0" smtClean="0"/>
              <a:t>, </a:t>
            </a:r>
            <a:r>
              <a:rPr lang="el-GR" b="1" dirty="0" smtClean="0"/>
              <a:t>λ</a:t>
            </a:r>
            <a:r>
              <a:rPr lang="en-US" b="1" dirty="0" smtClean="0"/>
              <a:t>and </a:t>
            </a:r>
            <a:r>
              <a:rPr lang="en-US" b="1" dirty="0"/>
              <a:t>the frequency by lower case Greek letter nu </a:t>
            </a:r>
            <a:r>
              <a:rPr lang="en-US" b="1" dirty="0" smtClean="0"/>
              <a:t>V. </a:t>
            </a:r>
            <a:r>
              <a:rPr lang="en-US" b="1" dirty="0"/>
              <a:t>In these symbols, the above formula is</a:t>
            </a:r>
            <a:r>
              <a:rPr lang="en-US" b="1" dirty="0" smtClean="0"/>
              <a:t>:</a:t>
            </a:r>
            <a:endParaRPr lang="en-US" b="1"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736374"/>
            <a:ext cx="249555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8044" y="5587056"/>
            <a:ext cx="2043756" cy="1176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5379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a:t>·  Frequency, </a:t>
            </a:r>
            <a:r>
              <a:rPr lang="en-US" dirty="0" err="1"/>
              <a:t>wavespeed</a:t>
            </a:r>
            <a:r>
              <a:rPr lang="en-US" dirty="0"/>
              <a:t> and wavelength are related mathematically by the</a:t>
            </a:r>
          </a:p>
          <a:p>
            <a:r>
              <a:rPr lang="en-US" dirty="0"/>
              <a:t>expression: </a:t>
            </a:r>
            <a:r>
              <a:rPr lang="en-US" b="1" dirty="0"/>
              <a:t>v = </a:t>
            </a:r>
            <a:r>
              <a:rPr lang="el-GR" b="1" dirty="0" smtClean="0"/>
              <a:t>λ</a:t>
            </a:r>
            <a:r>
              <a:rPr lang="en-US" b="1" dirty="0" smtClean="0"/>
              <a:t>f</a:t>
            </a:r>
            <a:r>
              <a:rPr lang="en-US" dirty="0"/>
              <a:t>. The velocity a wave in a given media is fixed and is related to</a:t>
            </a:r>
          </a:p>
          <a:p>
            <a:r>
              <a:rPr lang="en-US" dirty="0"/>
              <a:t>the physical characteristics (temperature, density, etc.) of the media. Frequency</a:t>
            </a:r>
          </a:p>
          <a:p>
            <a:r>
              <a:rPr lang="en-US" dirty="0"/>
              <a:t>and wavelength, therefore, are inversely proportional to each other, i.e.; higher</a:t>
            </a:r>
          </a:p>
          <a:p>
            <a:r>
              <a:rPr lang="en-US" dirty="0"/>
              <a:t>frequencies correspond to shorter wavelengths.</a:t>
            </a:r>
          </a:p>
        </p:txBody>
      </p:sp>
    </p:spTree>
    <p:extLst>
      <p:ext uri="{BB962C8B-B14F-4D97-AF65-F5344CB8AC3E}">
        <p14:creationId xmlns:p14="http://schemas.microsoft.com/office/powerpoint/2010/main" val="2901330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19-03_Figure-F"/>
          <p:cNvPicPr>
            <a:picLocks noChangeAspect="1" noChangeArrowheads="1"/>
          </p:cNvPicPr>
          <p:nvPr/>
        </p:nvPicPr>
        <p:blipFill>
          <a:blip r:embed="rId3" cstate="print"/>
          <a:srcRect/>
          <a:stretch>
            <a:fillRect/>
          </a:stretch>
        </p:blipFill>
        <p:spPr bwMode="auto">
          <a:xfrm>
            <a:off x="319088" y="4376738"/>
            <a:ext cx="7458075" cy="2481262"/>
          </a:xfrm>
          <a:prstGeom prst="rect">
            <a:avLst/>
          </a:prstGeom>
          <a:noFill/>
          <a:ln w="9525">
            <a:noFill/>
            <a:miter lim="800000"/>
            <a:headEnd/>
            <a:tailEnd/>
          </a:ln>
        </p:spPr>
      </p:pic>
      <p:sp>
        <p:nvSpPr>
          <p:cNvPr id="13316" name="Text Placeholder 2"/>
          <p:cNvSpPr>
            <a:spLocks noGrp="1"/>
          </p:cNvSpPr>
          <p:nvPr>
            <p:ph type="body" sz="half" idx="2"/>
          </p:nvPr>
        </p:nvSpPr>
        <p:spPr>
          <a:xfrm>
            <a:off x="457200" y="2060575"/>
            <a:ext cx="3279775" cy="1968500"/>
          </a:xfrm>
        </p:spPr>
        <p:txBody>
          <a:bodyPr/>
          <a:lstStyle/>
          <a:p>
            <a:pPr eaLnBrk="1" hangingPunct="1"/>
            <a:r>
              <a:rPr lang="en-US" sz="2400" smtClean="0"/>
              <a:t>Like a water wave, a sine wave has crests, troughs and amplitude</a:t>
            </a:r>
          </a:p>
        </p:txBody>
      </p:sp>
      <p:sp>
        <p:nvSpPr>
          <p:cNvPr id="35" name="SMARTInkShape-178"/>
          <p:cNvSpPr/>
          <p:nvPr/>
        </p:nvSpPr>
        <p:spPr bwMode="auto">
          <a:xfrm>
            <a:off x="5662822" y="5277980"/>
            <a:ext cx="631165" cy="570930"/>
          </a:xfrm>
          <a:custGeom>
            <a:avLst/>
            <a:gdLst/>
            <a:ahLst/>
            <a:cxnLst/>
            <a:rect l="0" t="0" r="0" b="0"/>
            <a:pathLst>
              <a:path w="631165" h="570930">
                <a:moveTo>
                  <a:pt x="96826" y="481668"/>
                </a:moveTo>
                <a:lnTo>
                  <a:pt x="96826" y="476928"/>
                </a:lnTo>
                <a:lnTo>
                  <a:pt x="95833" y="475531"/>
                </a:lnTo>
                <a:lnTo>
                  <a:pt x="94180" y="474601"/>
                </a:lnTo>
                <a:lnTo>
                  <a:pt x="88005" y="472771"/>
                </a:lnTo>
                <a:lnTo>
                  <a:pt x="87897" y="459177"/>
                </a:lnTo>
                <a:lnTo>
                  <a:pt x="88889" y="457744"/>
                </a:lnTo>
                <a:lnTo>
                  <a:pt x="90542" y="456788"/>
                </a:lnTo>
                <a:lnTo>
                  <a:pt x="95585" y="455256"/>
                </a:lnTo>
                <a:lnTo>
                  <a:pt x="139629" y="419142"/>
                </a:lnTo>
                <a:lnTo>
                  <a:pt x="180446" y="380116"/>
                </a:lnTo>
                <a:lnTo>
                  <a:pt x="221859" y="338773"/>
                </a:lnTo>
                <a:lnTo>
                  <a:pt x="263514" y="297120"/>
                </a:lnTo>
                <a:lnTo>
                  <a:pt x="306921" y="253715"/>
                </a:lnTo>
                <a:lnTo>
                  <a:pt x="340410" y="213157"/>
                </a:lnTo>
                <a:lnTo>
                  <a:pt x="376766" y="169047"/>
                </a:lnTo>
                <a:lnTo>
                  <a:pt x="413965" y="124470"/>
                </a:lnTo>
                <a:lnTo>
                  <a:pt x="454619" y="82476"/>
                </a:lnTo>
                <a:lnTo>
                  <a:pt x="497931" y="44346"/>
                </a:lnTo>
                <a:lnTo>
                  <a:pt x="522330" y="25087"/>
                </a:lnTo>
                <a:lnTo>
                  <a:pt x="549576" y="11279"/>
                </a:lnTo>
                <a:lnTo>
                  <a:pt x="557009" y="8685"/>
                </a:lnTo>
                <a:lnTo>
                  <a:pt x="563620" y="4224"/>
                </a:lnTo>
                <a:lnTo>
                  <a:pt x="566771" y="3629"/>
                </a:lnTo>
                <a:lnTo>
                  <a:pt x="569865" y="4227"/>
                </a:lnTo>
                <a:lnTo>
                  <a:pt x="575949" y="6542"/>
                </a:lnTo>
                <a:lnTo>
                  <a:pt x="581958" y="7571"/>
                </a:lnTo>
                <a:lnTo>
                  <a:pt x="583959" y="8838"/>
                </a:lnTo>
                <a:lnTo>
                  <a:pt x="585293" y="10674"/>
                </a:lnTo>
                <a:lnTo>
                  <a:pt x="587432" y="16010"/>
                </a:lnTo>
                <a:lnTo>
                  <a:pt x="592543" y="21676"/>
                </a:lnTo>
                <a:lnTo>
                  <a:pt x="592999" y="24194"/>
                </a:lnTo>
                <a:lnTo>
                  <a:pt x="592311" y="26865"/>
                </a:lnTo>
                <a:lnTo>
                  <a:pt x="567334" y="71150"/>
                </a:lnTo>
                <a:lnTo>
                  <a:pt x="538560" y="109289"/>
                </a:lnTo>
                <a:lnTo>
                  <a:pt x="504173" y="150629"/>
                </a:lnTo>
                <a:lnTo>
                  <a:pt x="462493" y="188277"/>
                </a:lnTo>
                <a:lnTo>
                  <a:pt x="425304" y="231807"/>
                </a:lnTo>
                <a:lnTo>
                  <a:pt x="382323" y="276308"/>
                </a:lnTo>
                <a:lnTo>
                  <a:pt x="337894" y="316196"/>
                </a:lnTo>
                <a:lnTo>
                  <a:pt x="296065" y="347559"/>
                </a:lnTo>
                <a:lnTo>
                  <a:pt x="258110" y="376537"/>
                </a:lnTo>
                <a:lnTo>
                  <a:pt x="221949" y="405890"/>
                </a:lnTo>
                <a:lnTo>
                  <a:pt x="186145" y="430797"/>
                </a:lnTo>
                <a:lnTo>
                  <a:pt x="146218" y="456056"/>
                </a:lnTo>
                <a:lnTo>
                  <a:pt x="107851" y="479568"/>
                </a:lnTo>
                <a:lnTo>
                  <a:pt x="64207" y="510070"/>
                </a:lnTo>
                <a:lnTo>
                  <a:pt x="19786" y="549861"/>
                </a:lnTo>
                <a:lnTo>
                  <a:pt x="0" y="569566"/>
                </a:lnTo>
                <a:lnTo>
                  <a:pt x="525" y="570032"/>
                </a:lnTo>
                <a:lnTo>
                  <a:pt x="11939" y="570929"/>
                </a:lnTo>
                <a:lnTo>
                  <a:pt x="17095" y="568303"/>
                </a:lnTo>
                <a:lnTo>
                  <a:pt x="41442" y="550226"/>
                </a:lnTo>
                <a:lnTo>
                  <a:pt x="49391" y="540912"/>
                </a:lnTo>
                <a:lnTo>
                  <a:pt x="88358" y="507334"/>
                </a:lnTo>
                <a:lnTo>
                  <a:pt x="125048" y="471219"/>
                </a:lnTo>
                <a:lnTo>
                  <a:pt x="168452" y="427890"/>
                </a:lnTo>
                <a:lnTo>
                  <a:pt x="208760" y="392332"/>
                </a:lnTo>
                <a:lnTo>
                  <a:pt x="248803" y="355652"/>
                </a:lnTo>
                <a:lnTo>
                  <a:pt x="291255" y="313864"/>
                </a:lnTo>
                <a:lnTo>
                  <a:pt x="333339" y="271912"/>
                </a:lnTo>
                <a:lnTo>
                  <a:pt x="368098" y="241917"/>
                </a:lnTo>
                <a:lnTo>
                  <a:pt x="409262" y="204123"/>
                </a:lnTo>
                <a:lnTo>
                  <a:pt x="451935" y="162114"/>
                </a:lnTo>
                <a:lnTo>
                  <a:pt x="489322" y="124859"/>
                </a:lnTo>
                <a:lnTo>
                  <a:pt x="525370" y="88837"/>
                </a:lnTo>
                <a:lnTo>
                  <a:pt x="565348" y="53603"/>
                </a:lnTo>
                <a:lnTo>
                  <a:pt x="607699" y="21335"/>
                </a:lnTo>
                <a:lnTo>
                  <a:pt x="615915" y="14807"/>
                </a:lnTo>
                <a:lnTo>
                  <a:pt x="620227" y="8598"/>
                </a:lnTo>
                <a:lnTo>
                  <a:pt x="621377" y="5554"/>
                </a:lnTo>
                <a:lnTo>
                  <a:pt x="623137" y="3524"/>
                </a:lnTo>
                <a:lnTo>
                  <a:pt x="631164" y="0"/>
                </a:lnTo>
                <a:lnTo>
                  <a:pt x="620052" y="11941"/>
                </a:lnTo>
                <a:lnTo>
                  <a:pt x="576126" y="47565"/>
                </a:lnTo>
                <a:lnTo>
                  <a:pt x="533998" y="89216"/>
                </a:lnTo>
                <a:lnTo>
                  <a:pt x="495940" y="124570"/>
                </a:lnTo>
                <a:lnTo>
                  <a:pt x="455240" y="164958"/>
                </a:lnTo>
                <a:lnTo>
                  <a:pt x="411408" y="205016"/>
                </a:lnTo>
                <a:lnTo>
                  <a:pt x="376346" y="237530"/>
                </a:lnTo>
                <a:lnTo>
                  <a:pt x="339830" y="267448"/>
                </a:lnTo>
                <a:lnTo>
                  <a:pt x="299024" y="302000"/>
                </a:lnTo>
                <a:lnTo>
                  <a:pt x="260365" y="343215"/>
                </a:lnTo>
                <a:lnTo>
                  <a:pt x="218926" y="386846"/>
                </a:lnTo>
                <a:lnTo>
                  <a:pt x="193426" y="416374"/>
                </a:lnTo>
                <a:lnTo>
                  <a:pt x="163572" y="448680"/>
                </a:lnTo>
                <a:lnTo>
                  <a:pt x="124343" y="489483"/>
                </a:lnTo>
                <a:lnTo>
                  <a:pt x="70037" y="544176"/>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36" name="SMARTInkShape-179"/>
          <p:cNvSpPr/>
          <p:nvPr/>
        </p:nvSpPr>
        <p:spPr bwMode="auto">
          <a:xfrm>
            <a:off x="1839515" y="5277456"/>
            <a:ext cx="732113" cy="669716"/>
          </a:xfrm>
          <a:custGeom>
            <a:avLst/>
            <a:gdLst/>
            <a:ahLst/>
            <a:cxnLst/>
            <a:rect l="0" t="0" r="0" b="0"/>
            <a:pathLst>
              <a:path w="732113" h="669716">
                <a:moveTo>
                  <a:pt x="196454" y="437544"/>
                </a:moveTo>
                <a:lnTo>
                  <a:pt x="187524" y="428614"/>
                </a:lnTo>
                <a:lnTo>
                  <a:pt x="200826" y="428614"/>
                </a:lnTo>
                <a:lnTo>
                  <a:pt x="206004" y="425968"/>
                </a:lnTo>
                <a:lnTo>
                  <a:pt x="217412" y="416186"/>
                </a:lnTo>
                <a:lnTo>
                  <a:pt x="220652" y="410522"/>
                </a:lnTo>
                <a:lnTo>
                  <a:pt x="221516" y="407622"/>
                </a:lnTo>
                <a:lnTo>
                  <a:pt x="223083" y="405690"/>
                </a:lnTo>
                <a:lnTo>
                  <a:pt x="250598" y="386011"/>
                </a:lnTo>
                <a:lnTo>
                  <a:pt x="253386" y="385329"/>
                </a:lnTo>
                <a:lnTo>
                  <a:pt x="262050" y="379630"/>
                </a:lnTo>
                <a:lnTo>
                  <a:pt x="297843" y="344071"/>
                </a:lnTo>
                <a:lnTo>
                  <a:pt x="319889" y="315347"/>
                </a:lnTo>
                <a:lnTo>
                  <a:pt x="341588" y="296805"/>
                </a:lnTo>
                <a:lnTo>
                  <a:pt x="354109" y="276781"/>
                </a:lnTo>
                <a:lnTo>
                  <a:pt x="393075" y="243299"/>
                </a:lnTo>
                <a:lnTo>
                  <a:pt x="434589" y="212696"/>
                </a:lnTo>
                <a:lnTo>
                  <a:pt x="476251" y="190569"/>
                </a:lnTo>
                <a:lnTo>
                  <a:pt x="500063" y="175953"/>
                </a:lnTo>
                <a:lnTo>
                  <a:pt x="538428" y="149701"/>
                </a:lnTo>
                <a:lnTo>
                  <a:pt x="579878" y="115891"/>
                </a:lnTo>
                <a:lnTo>
                  <a:pt x="622070" y="82081"/>
                </a:lnTo>
                <a:lnTo>
                  <a:pt x="662780" y="56819"/>
                </a:lnTo>
                <a:lnTo>
                  <a:pt x="707135" y="23805"/>
                </a:lnTo>
                <a:lnTo>
                  <a:pt x="732112" y="111"/>
                </a:lnTo>
                <a:lnTo>
                  <a:pt x="724535" y="0"/>
                </a:lnTo>
                <a:lnTo>
                  <a:pt x="681074" y="29800"/>
                </a:lnTo>
                <a:lnTo>
                  <a:pt x="672124" y="38374"/>
                </a:lnTo>
                <a:lnTo>
                  <a:pt x="662855" y="48799"/>
                </a:lnTo>
                <a:lnTo>
                  <a:pt x="621683" y="83437"/>
                </a:lnTo>
                <a:lnTo>
                  <a:pt x="591335" y="109812"/>
                </a:lnTo>
                <a:lnTo>
                  <a:pt x="552725" y="146008"/>
                </a:lnTo>
                <a:lnTo>
                  <a:pt x="508872" y="183186"/>
                </a:lnTo>
                <a:lnTo>
                  <a:pt x="464328" y="221191"/>
                </a:lnTo>
                <a:lnTo>
                  <a:pt x="419694" y="258865"/>
                </a:lnTo>
                <a:lnTo>
                  <a:pt x="375047" y="296029"/>
                </a:lnTo>
                <a:lnTo>
                  <a:pt x="330399" y="332428"/>
                </a:lnTo>
                <a:lnTo>
                  <a:pt x="286743" y="374312"/>
                </a:lnTo>
                <a:lnTo>
                  <a:pt x="248790" y="412031"/>
                </a:lnTo>
                <a:lnTo>
                  <a:pt x="207865" y="455571"/>
                </a:lnTo>
                <a:lnTo>
                  <a:pt x="174953" y="500074"/>
                </a:lnTo>
                <a:lnTo>
                  <a:pt x="138207" y="539964"/>
                </a:lnTo>
                <a:lnTo>
                  <a:pt x="96318" y="582300"/>
                </a:lnTo>
                <a:lnTo>
                  <a:pt x="68633" y="609018"/>
                </a:lnTo>
                <a:lnTo>
                  <a:pt x="37765" y="632503"/>
                </a:lnTo>
                <a:lnTo>
                  <a:pt x="30676" y="638294"/>
                </a:lnTo>
                <a:lnTo>
                  <a:pt x="18040" y="644657"/>
                </a:lnTo>
                <a:lnTo>
                  <a:pt x="1775" y="659123"/>
                </a:lnTo>
                <a:lnTo>
                  <a:pt x="789" y="662693"/>
                </a:lnTo>
                <a:lnTo>
                  <a:pt x="0" y="669715"/>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44" name="SMARTInkShape-Group81"/>
          <p:cNvGrpSpPr/>
          <p:nvPr/>
        </p:nvGrpSpPr>
        <p:grpSpPr>
          <a:xfrm>
            <a:off x="4840269" y="6241851"/>
            <a:ext cx="1177931" cy="607220"/>
            <a:chOff x="4840269" y="6241851"/>
            <a:chExt cx="1177931" cy="607220"/>
          </a:xfrm>
        </p:grpSpPr>
        <p:sp>
          <p:nvSpPr>
            <p:cNvPr id="37" name="SMARTInkShape-180"/>
            <p:cNvSpPr/>
            <p:nvPr/>
          </p:nvSpPr>
          <p:spPr bwMode="auto">
            <a:xfrm>
              <a:off x="4840269" y="6313289"/>
              <a:ext cx="347880" cy="196439"/>
            </a:xfrm>
            <a:custGeom>
              <a:avLst/>
              <a:gdLst/>
              <a:ahLst/>
              <a:cxnLst/>
              <a:rect l="0" t="0" r="0" b="0"/>
              <a:pathLst>
                <a:path w="347880" h="196439">
                  <a:moveTo>
                    <a:pt x="53200" y="0"/>
                  </a:moveTo>
                  <a:lnTo>
                    <a:pt x="53200" y="4740"/>
                  </a:lnTo>
                  <a:lnTo>
                    <a:pt x="52208" y="6136"/>
                  </a:lnTo>
                  <a:lnTo>
                    <a:pt x="50554" y="7067"/>
                  </a:lnTo>
                  <a:lnTo>
                    <a:pt x="48459" y="7688"/>
                  </a:lnTo>
                  <a:lnTo>
                    <a:pt x="47063" y="9094"/>
                  </a:lnTo>
                  <a:lnTo>
                    <a:pt x="42176" y="18479"/>
                  </a:lnTo>
                  <a:lnTo>
                    <a:pt x="31950" y="29888"/>
                  </a:lnTo>
                  <a:lnTo>
                    <a:pt x="28873" y="38418"/>
                  </a:lnTo>
                  <a:lnTo>
                    <a:pt x="24494" y="54378"/>
                  </a:lnTo>
                  <a:lnTo>
                    <a:pt x="19558" y="71674"/>
                  </a:lnTo>
                  <a:lnTo>
                    <a:pt x="15451" y="89367"/>
                  </a:lnTo>
                  <a:lnTo>
                    <a:pt x="10595" y="107176"/>
                  </a:lnTo>
                  <a:lnTo>
                    <a:pt x="6084" y="142877"/>
                  </a:lnTo>
                  <a:lnTo>
                    <a:pt x="898" y="161947"/>
                  </a:lnTo>
                  <a:lnTo>
                    <a:pt x="0" y="172118"/>
                  </a:lnTo>
                  <a:lnTo>
                    <a:pt x="2436" y="178361"/>
                  </a:lnTo>
                  <a:lnTo>
                    <a:pt x="5833" y="184443"/>
                  </a:lnTo>
                  <a:lnTo>
                    <a:pt x="8542" y="196407"/>
                  </a:lnTo>
                  <a:lnTo>
                    <a:pt x="13289" y="196438"/>
                  </a:lnTo>
                  <a:lnTo>
                    <a:pt x="14686" y="195451"/>
                  </a:lnTo>
                  <a:lnTo>
                    <a:pt x="15618" y="193801"/>
                  </a:lnTo>
                  <a:lnTo>
                    <a:pt x="17236" y="187358"/>
                  </a:lnTo>
                  <a:lnTo>
                    <a:pt x="17449" y="170463"/>
                  </a:lnTo>
                  <a:lnTo>
                    <a:pt x="14820" y="162412"/>
                  </a:lnTo>
                  <a:lnTo>
                    <a:pt x="11337" y="154534"/>
                  </a:lnTo>
                  <a:lnTo>
                    <a:pt x="9790" y="144419"/>
                  </a:lnTo>
                  <a:lnTo>
                    <a:pt x="17145" y="99924"/>
                  </a:lnTo>
                  <a:lnTo>
                    <a:pt x="17471" y="60021"/>
                  </a:lnTo>
                  <a:lnTo>
                    <a:pt x="20122" y="53794"/>
                  </a:lnTo>
                  <a:lnTo>
                    <a:pt x="23616" y="47721"/>
                  </a:lnTo>
                  <a:lnTo>
                    <a:pt x="26301" y="36245"/>
                  </a:lnTo>
                  <a:lnTo>
                    <a:pt x="68106" y="35718"/>
                  </a:lnTo>
                  <a:lnTo>
                    <a:pt x="101009" y="36711"/>
                  </a:lnTo>
                  <a:lnTo>
                    <a:pt x="117802" y="42786"/>
                  </a:lnTo>
                  <a:lnTo>
                    <a:pt x="158677" y="51552"/>
                  </a:lnTo>
                  <a:lnTo>
                    <a:pt x="188578" y="57919"/>
                  </a:lnTo>
                  <a:lnTo>
                    <a:pt x="230276" y="74867"/>
                  </a:lnTo>
                  <a:lnTo>
                    <a:pt x="264968" y="85572"/>
                  </a:lnTo>
                  <a:lnTo>
                    <a:pt x="305162" y="96364"/>
                  </a:lnTo>
                  <a:lnTo>
                    <a:pt x="347879" y="116086"/>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38" name="SMARTInkShape-181"/>
            <p:cNvSpPr/>
            <p:nvPr/>
          </p:nvSpPr>
          <p:spPr bwMode="auto">
            <a:xfrm>
              <a:off x="4902398" y="6349130"/>
              <a:ext cx="168412" cy="258804"/>
            </a:xfrm>
            <a:custGeom>
              <a:avLst/>
              <a:gdLst/>
              <a:ahLst/>
              <a:cxnLst/>
              <a:rect l="0" t="0" r="0" b="0"/>
              <a:pathLst>
                <a:path w="168412" h="258804">
                  <a:moveTo>
                    <a:pt x="142875" y="223119"/>
                  </a:moveTo>
                  <a:lnTo>
                    <a:pt x="147615" y="227860"/>
                  </a:lnTo>
                  <a:lnTo>
                    <a:pt x="152588" y="230187"/>
                  </a:lnTo>
                  <a:lnTo>
                    <a:pt x="155304" y="230808"/>
                  </a:lnTo>
                  <a:lnTo>
                    <a:pt x="157114" y="232214"/>
                  </a:lnTo>
                  <a:lnTo>
                    <a:pt x="160257" y="239629"/>
                  </a:lnTo>
                  <a:lnTo>
                    <a:pt x="160594" y="245319"/>
                  </a:lnTo>
                  <a:lnTo>
                    <a:pt x="161633" y="246850"/>
                  </a:lnTo>
                  <a:lnTo>
                    <a:pt x="163319" y="247869"/>
                  </a:lnTo>
                  <a:lnTo>
                    <a:pt x="165433" y="248549"/>
                  </a:lnTo>
                  <a:lnTo>
                    <a:pt x="166844" y="249994"/>
                  </a:lnTo>
                  <a:lnTo>
                    <a:pt x="168411" y="254248"/>
                  </a:lnTo>
                  <a:lnTo>
                    <a:pt x="167837" y="255778"/>
                  </a:lnTo>
                  <a:lnTo>
                    <a:pt x="166463" y="256798"/>
                  </a:lnTo>
                  <a:lnTo>
                    <a:pt x="161070" y="258719"/>
                  </a:lnTo>
                  <a:lnTo>
                    <a:pt x="156094" y="258803"/>
                  </a:lnTo>
                  <a:lnTo>
                    <a:pt x="151065" y="256178"/>
                  </a:lnTo>
                  <a:lnTo>
                    <a:pt x="130926" y="237847"/>
                  </a:lnTo>
                  <a:lnTo>
                    <a:pt x="107155" y="196093"/>
                  </a:lnTo>
                  <a:lnTo>
                    <a:pt x="86321" y="154644"/>
                  </a:lnTo>
                  <a:lnTo>
                    <a:pt x="64493" y="112986"/>
                  </a:lnTo>
                  <a:lnTo>
                    <a:pt x="51411" y="95128"/>
                  </a:lnTo>
                  <a:lnTo>
                    <a:pt x="44667" y="77268"/>
                  </a:lnTo>
                  <a:lnTo>
                    <a:pt x="32968" y="59409"/>
                  </a:lnTo>
                  <a:lnTo>
                    <a:pt x="25364" y="38243"/>
                  </a:lnTo>
                  <a:lnTo>
                    <a:pt x="11451" y="17969"/>
                  </a:lnTo>
                  <a:lnTo>
                    <a:pt x="10612" y="14914"/>
                  </a:lnTo>
                  <a:lnTo>
                    <a:pt x="9058" y="12880"/>
                  </a:lnTo>
                  <a:lnTo>
                    <a:pt x="3125" y="9021"/>
                  </a:lnTo>
                  <a:lnTo>
                    <a:pt x="36" y="0"/>
                  </a:lnTo>
                  <a:lnTo>
                    <a:pt x="0" y="16387"/>
                  </a:lnTo>
                  <a:lnTo>
                    <a:pt x="6136" y="24600"/>
                  </a:lnTo>
                  <a:lnTo>
                    <a:pt x="8102" y="32889"/>
                  </a:lnTo>
                  <a:lnTo>
                    <a:pt x="8562" y="38693"/>
                  </a:lnTo>
                  <a:lnTo>
                    <a:pt x="11413" y="44579"/>
                  </a:lnTo>
                  <a:lnTo>
                    <a:pt x="16586" y="51702"/>
                  </a:lnTo>
                  <a:lnTo>
                    <a:pt x="17483" y="57676"/>
                  </a:lnTo>
                  <a:lnTo>
                    <a:pt x="18600" y="59246"/>
                  </a:lnTo>
                  <a:lnTo>
                    <a:pt x="20338" y="60292"/>
                  </a:lnTo>
                  <a:lnTo>
                    <a:pt x="22489" y="60990"/>
                  </a:lnTo>
                  <a:lnTo>
                    <a:pt x="23921" y="60462"/>
                  </a:lnTo>
                  <a:lnTo>
                    <a:pt x="24878" y="59120"/>
                  </a:lnTo>
                  <a:lnTo>
                    <a:pt x="26790" y="53456"/>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39" name="SMARTInkShape-182"/>
            <p:cNvSpPr/>
            <p:nvPr/>
          </p:nvSpPr>
          <p:spPr bwMode="auto">
            <a:xfrm>
              <a:off x="5965031" y="6241851"/>
              <a:ext cx="53169" cy="391108"/>
            </a:xfrm>
            <a:custGeom>
              <a:avLst/>
              <a:gdLst/>
              <a:ahLst/>
              <a:cxnLst/>
              <a:rect l="0" t="0" r="0" b="0"/>
              <a:pathLst>
                <a:path w="53169" h="391108">
                  <a:moveTo>
                    <a:pt x="0" y="0"/>
                  </a:moveTo>
                  <a:lnTo>
                    <a:pt x="0" y="40895"/>
                  </a:lnTo>
                  <a:lnTo>
                    <a:pt x="0" y="75106"/>
                  </a:lnTo>
                  <a:lnTo>
                    <a:pt x="0" y="115047"/>
                  </a:lnTo>
                  <a:lnTo>
                    <a:pt x="992" y="158729"/>
                  </a:lnTo>
                  <a:lnTo>
                    <a:pt x="6136" y="193764"/>
                  </a:lnTo>
                  <a:lnTo>
                    <a:pt x="8102" y="228289"/>
                  </a:lnTo>
                  <a:lnTo>
                    <a:pt x="6120" y="267124"/>
                  </a:lnTo>
                  <a:lnTo>
                    <a:pt x="3712" y="284417"/>
                  </a:lnTo>
                  <a:lnTo>
                    <a:pt x="8047" y="313184"/>
                  </a:lnTo>
                  <a:lnTo>
                    <a:pt x="7349" y="315946"/>
                  </a:lnTo>
                  <a:lnTo>
                    <a:pt x="5890" y="317787"/>
                  </a:lnTo>
                  <a:lnTo>
                    <a:pt x="3927" y="319014"/>
                  </a:lnTo>
                  <a:lnTo>
                    <a:pt x="2618" y="320824"/>
                  </a:lnTo>
                  <a:lnTo>
                    <a:pt x="346" y="328942"/>
                  </a:lnTo>
                  <a:lnTo>
                    <a:pt x="0" y="295168"/>
                  </a:lnTo>
                  <a:lnTo>
                    <a:pt x="7688" y="294723"/>
                  </a:lnTo>
                  <a:lnTo>
                    <a:pt x="13302" y="299433"/>
                  </a:lnTo>
                  <a:lnTo>
                    <a:pt x="15834" y="307045"/>
                  </a:lnTo>
                  <a:lnTo>
                    <a:pt x="19906" y="322487"/>
                  </a:lnTo>
                  <a:lnTo>
                    <a:pt x="36324" y="364050"/>
                  </a:lnTo>
                  <a:lnTo>
                    <a:pt x="40948" y="371152"/>
                  </a:lnTo>
                  <a:lnTo>
                    <a:pt x="46564" y="383795"/>
                  </a:lnTo>
                  <a:lnTo>
                    <a:pt x="52192" y="391107"/>
                  </a:lnTo>
                  <a:lnTo>
                    <a:pt x="52654" y="390715"/>
                  </a:lnTo>
                  <a:lnTo>
                    <a:pt x="53168" y="387633"/>
                  </a:lnTo>
                  <a:lnTo>
                    <a:pt x="50749" y="382955"/>
                  </a:lnTo>
                  <a:lnTo>
                    <a:pt x="45854" y="376609"/>
                  </a:lnTo>
                  <a:lnTo>
                    <a:pt x="44648" y="366117"/>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0" name="SMARTInkShape-183"/>
            <p:cNvSpPr/>
            <p:nvPr/>
          </p:nvSpPr>
          <p:spPr bwMode="auto">
            <a:xfrm>
              <a:off x="5563195" y="6349007"/>
              <a:ext cx="375035" cy="500064"/>
            </a:xfrm>
            <a:custGeom>
              <a:avLst/>
              <a:gdLst/>
              <a:ahLst/>
              <a:cxnLst/>
              <a:rect l="0" t="0" r="0" b="0"/>
              <a:pathLst>
                <a:path w="375035" h="500064">
                  <a:moveTo>
                    <a:pt x="133944" y="0"/>
                  </a:moveTo>
                  <a:lnTo>
                    <a:pt x="134937" y="31045"/>
                  </a:lnTo>
                  <a:lnTo>
                    <a:pt x="141634" y="59699"/>
                  </a:lnTo>
                  <a:lnTo>
                    <a:pt x="142711" y="99033"/>
                  </a:lnTo>
                  <a:lnTo>
                    <a:pt x="142852" y="141989"/>
                  </a:lnTo>
                  <a:lnTo>
                    <a:pt x="142874" y="184652"/>
                  </a:lnTo>
                  <a:lnTo>
                    <a:pt x="142875" y="188585"/>
                  </a:lnTo>
                  <a:lnTo>
                    <a:pt x="145520" y="195603"/>
                  </a:lnTo>
                  <a:lnTo>
                    <a:pt x="149011" y="202029"/>
                  </a:lnTo>
                  <a:lnTo>
                    <a:pt x="150563" y="208192"/>
                  </a:lnTo>
                  <a:lnTo>
                    <a:pt x="151969" y="210232"/>
                  </a:lnTo>
                  <a:lnTo>
                    <a:pt x="153898" y="211593"/>
                  </a:lnTo>
                  <a:lnTo>
                    <a:pt x="159384" y="213775"/>
                  </a:lnTo>
                  <a:lnTo>
                    <a:pt x="165075" y="209413"/>
                  </a:lnTo>
                  <a:lnTo>
                    <a:pt x="173045" y="197097"/>
                  </a:lnTo>
                  <a:lnTo>
                    <a:pt x="184406" y="158595"/>
                  </a:lnTo>
                  <a:lnTo>
                    <a:pt x="187113" y="120544"/>
                  </a:lnTo>
                  <a:lnTo>
                    <a:pt x="195176" y="80527"/>
                  </a:lnTo>
                  <a:lnTo>
                    <a:pt x="196418" y="49811"/>
                  </a:lnTo>
                  <a:lnTo>
                    <a:pt x="197422" y="48090"/>
                  </a:lnTo>
                  <a:lnTo>
                    <a:pt x="199085" y="46943"/>
                  </a:lnTo>
                  <a:lnTo>
                    <a:pt x="201184" y="46179"/>
                  </a:lnTo>
                  <a:lnTo>
                    <a:pt x="202583" y="46660"/>
                  </a:lnTo>
                  <a:lnTo>
                    <a:pt x="203517" y="47975"/>
                  </a:lnTo>
                  <a:lnTo>
                    <a:pt x="204554" y="53072"/>
                  </a:lnTo>
                  <a:lnTo>
                    <a:pt x="205351" y="95463"/>
                  </a:lnTo>
                  <a:lnTo>
                    <a:pt x="206368" y="125242"/>
                  </a:lnTo>
                  <a:lnTo>
                    <a:pt x="216406" y="169504"/>
                  </a:lnTo>
                  <a:lnTo>
                    <a:pt x="223861" y="184831"/>
                  </a:lnTo>
                  <a:lnTo>
                    <a:pt x="230530" y="194158"/>
                  </a:lnTo>
                  <a:lnTo>
                    <a:pt x="241167" y="195773"/>
                  </a:lnTo>
                  <a:lnTo>
                    <a:pt x="248737" y="193505"/>
                  </a:lnTo>
                  <a:lnTo>
                    <a:pt x="261682" y="183966"/>
                  </a:lnTo>
                  <a:lnTo>
                    <a:pt x="285740" y="142620"/>
                  </a:lnTo>
                  <a:lnTo>
                    <a:pt x="297322" y="124940"/>
                  </a:lnTo>
                  <a:lnTo>
                    <a:pt x="305777" y="113076"/>
                  </a:lnTo>
                  <a:lnTo>
                    <a:pt x="321858" y="71436"/>
                  </a:lnTo>
                  <a:lnTo>
                    <a:pt x="347844" y="27326"/>
                  </a:lnTo>
                  <a:lnTo>
                    <a:pt x="348136" y="22209"/>
                  </a:lnTo>
                  <a:lnTo>
                    <a:pt x="347184" y="20759"/>
                  </a:lnTo>
                  <a:lnTo>
                    <a:pt x="345557" y="19793"/>
                  </a:lnTo>
                  <a:lnTo>
                    <a:pt x="339156" y="18113"/>
                  </a:lnTo>
                  <a:lnTo>
                    <a:pt x="299358" y="17860"/>
                  </a:lnTo>
                  <a:lnTo>
                    <a:pt x="294113" y="20505"/>
                  </a:lnTo>
                  <a:lnTo>
                    <a:pt x="281499" y="31162"/>
                  </a:lnTo>
                  <a:lnTo>
                    <a:pt x="278900" y="36339"/>
                  </a:lnTo>
                  <a:lnTo>
                    <a:pt x="278207" y="39110"/>
                  </a:lnTo>
                  <a:lnTo>
                    <a:pt x="270957" y="51676"/>
                  </a:lnTo>
                  <a:lnTo>
                    <a:pt x="260321" y="95409"/>
                  </a:lnTo>
                  <a:lnTo>
                    <a:pt x="267392" y="135814"/>
                  </a:lnTo>
                  <a:lnTo>
                    <a:pt x="268817" y="162966"/>
                  </a:lnTo>
                  <a:lnTo>
                    <a:pt x="275001" y="174515"/>
                  </a:lnTo>
                  <a:lnTo>
                    <a:pt x="297702" y="199388"/>
                  </a:lnTo>
                  <a:lnTo>
                    <a:pt x="303629" y="202719"/>
                  </a:lnTo>
                  <a:lnTo>
                    <a:pt x="318494" y="206025"/>
                  </a:lnTo>
                  <a:lnTo>
                    <a:pt x="324447" y="209968"/>
                  </a:lnTo>
                  <a:lnTo>
                    <a:pt x="327423" y="210424"/>
                  </a:lnTo>
                  <a:lnTo>
                    <a:pt x="330399" y="209736"/>
                  </a:lnTo>
                  <a:lnTo>
                    <a:pt x="336352" y="207318"/>
                  </a:lnTo>
                  <a:lnTo>
                    <a:pt x="351234" y="205638"/>
                  </a:lnTo>
                  <a:lnTo>
                    <a:pt x="353219" y="204561"/>
                  </a:lnTo>
                  <a:lnTo>
                    <a:pt x="354542" y="202850"/>
                  </a:lnTo>
                  <a:lnTo>
                    <a:pt x="355424" y="200718"/>
                  </a:lnTo>
                  <a:lnTo>
                    <a:pt x="357004" y="199296"/>
                  </a:lnTo>
                  <a:lnTo>
                    <a:pt x="361406" y="197717"/>
                  </a:lnTo>
                  <a:lnTo>
                    <a:pt x="369462" y="196828"/>
                  </a:lnTo>
                  <a:lnTo>
                    <a:pt x="371323" y="195711"/>
                  </a:lnTo>
                  <a:lnTo>
                    <a:pt x="372564" y="193974"/>
                  </a:lnTo>
                  <a:lnTo>
                    <a:pt x="374556" y="188798"/>
                  </a:lnTo>
                  <a:lnTo>
                    <a:pt x="375034" y="174255"/>
                  </a:lnTo>
                  <a:lnTo>
                    <a:pt x="372396" y="169059"/>
                  </a:lnTo>
                  <a:lnTo>
                    <a:pt x="358538" y="153191"/>
                  </a:lnTo>
                  <a:lnTo>
                    <a:pt x="352847" y="152216"/>
                  </a:lnTo>
                  <a:lnTo>
                    <a:pt x="351317" y="151087"/>
                  </a:lnTo>
                  <a:lnTo>
                    <a:pt x="349618" y="147187"/>
                  </a:lnTo>
                  <a:lnTo>
                    <a:pt x="348171" y="145750"/>
                  </a:lnTo>
                  <a:lnTo>
                    <a:pt x="343919" y="144152"/>
                  </a:lnTo>
                  <a:lnTo>
                    <a:pt x="335948" y="143254"/>
                  </a:lnTo>
                  <a:lnTo>
                    <a:pt x="334099" y="142136"/>
                  </a:lnTo>
                  <a:lnTo>
                    <a:pt x="332865" y="140398"/>
                  </a:lnTo>
                  <a:lnTo>
                    <a:pt x="332043" y="138247"/>
                  </a:lnTo>
                  <a:lnTo>
                    <a:pt x="330503" y="136813"/>
                  </a:lnTo>
                  <a:lnTo>
                    <a:pt x="322855" y="134323"/>
                  </a:lnTo>
                  <a:lnTo>
                    <a:pt x="322085" y="131468"/>
                  </a:lnTo>
                  <a:lnTo>
                    <a:pt x="321505" y="120654"/>
                  </a:lnTo>
                  <a:lnTo>
                    <a:pt x="318839" y="115471"/>
                  </a:lnTo>
                  <a:lnTo>
                    <a:pt x="312648" y="107301"/>
                  </a:lnTo>
                  <a:lnTo>
                    <a:pt x="312539" y="98260"/>
                  </a:lnTo>
                  <a:lnTo>
                    <a:pt x="312539" y="106790"/>
                  </a:lnTo>
                  <a:lnTo>
                    <a:pt x="318675" y="114213"/>
                  </a:lnTo>
                  <a:lnTo>
                    <a:pt x="320641" y="122366"/>
                  </a:lnTo>
                  <a:lnTo>
                    <a:pt x="321359" y="141706"/>
                  </a:lnTo>
                  <a:lnTo>
                    <a:pt x="313361" y="181677"/>
                  </a:lnTo>
                  <a:lnTo>
                    <a:pt x="312612" y="223435"/>
                  </a:lnTo>
                  <a:lnTo>
                    <a:pt x="312547" y="267830"/>
                  </a:lnTo>
                  <a:lnTo>
                    <a:pt x="309896" y="296726"/>
                  </a:lnTo>
                  <a:lnTo>
                    <a:pt x="301516" y="338725"/>
                  </a:lnTo>
                  <a:lnTo>
                    <a:pt x="285566" y="382062"/>
                  </a:lnTo>
                  <a:lnTo>
                    <a:pt x="260806" y="426595"/>
                  </a:lnTo>
                  <a:lnTo>
                    <a:pt x="230546" y="470178"/>
                  </a:lnTo>
                  <a:lnTo>
                    <a:pt x="215925" y="483381"/>
                  </a:lnTo>
                  <a:lnTo>
                    <a:pt x="193207" y="495739"/>
                  </a:lnTo>
                  <a:lnTo>
                    <a:pt x="158857" y="499809"/>
                  </a:lnTo>
                  <a:lnTo>
                    <a:pt x="118953" y="500049"/>
                  </a:lnTo>
                  <a:lnTo>
                    <a:pt x="78377" y="500063"/>
                  </a:lnTo>
                  <a:lnTo>
                    <a:pt x="38327" y="500063"/>
                  </a:lnTo>
                  <a:lnTo>
                    <a:pt x="25467" y="500063"/>
                  </a:lnTo>
                  <a:lnTo>
                    <a:pt x="18595" y="497418"/>
                  </a:lnTo>
                  <a:lnTo>
                    <a:pt x="15373" y="495323"/>
                  </a:lnTo>
                  <a:lnTo>
                    <a:pt x="13225" y="491942"/>
                  </a:lnTo>
                  <a:lnTo>
                    <a:pt x="625" y="454248"/>
                  </a:lnTo>
                  <a:lnTo>
                    <a:pt x="0" y="446484"/>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1" name="SMARTInkShape-184"/>
            <p:cNvSpPr/>
            <p:nvPr/>
          </p:nvSpPr>
          <p:spPr bwMode="auto">
            <a:xfrm>
              <a:off x="5366751" y="6331566"/>
              <a:ext cx="284356" cy="302693"/>
            </a:xfrm>
            <a:custGeom>
              <a:avLst/>
              <a:gdLst/>
              <a:ahLst/>
              <a:cxnLst/>
              <a:rect l="0" t="0" r="0" b="0"/>
              <a:pathLst>
                <a:path w="284356" h="302693">
                  <a:moveTo>
                    <a:pt x="8921" y="142457"/>
                  </a:moveTo>
                  <a:lnTo>
                    <a:pt x="8921" y="154886"/>
                  </a:lnTo>
                  <a:lnTo>
                    <a:pt x="17300" y="198934"/>
                  </a:lnTo>
                  <a:lnTo>
                    <a:pt x="16786" y="234929"/>
                  </a:lnTo>
                  <a:lnTo>
                    <a:pt x="9741" y="277490"/>
                  </a:lnTo>
                  <a:lnTo>
                    <a:pt x="8953" y="301238"/>
                  </a:lnTo>
                  <a:lnTo>
                    <a:pt x="7950" y="301890"/>
                  </a:lnTo>
                  <a:lnTo>
                    <a:pt x="4191" y="302613"/>
                  </a:lnTo>
                  <a:lnTo>
                    <a:pt x="2791" y="301814"/>
                  </a:lnTo>
                  <a:lnTo>
                    <a:pt x="1857" y="300289"/>
                  </a:lnTo>
                  <a:lnTo>
                    <a:pt x="543" y="293402"/>
                  </a:lnTo>
                  <a:lnTo>
                    <a:pt x="0" y="252052"/>
                  </a:lnTo>
                  <a:lnTo>
                    <a:pt x="985" y="222535"/>
                  </a:lnTo>
                  <a:lnTo>
                    <a:pt x="9086" y="178228"/>
                  </a:lnTo>
                  <a:lnTo>
                    <a:pt x="21241" y="141092"/>
                  </a:lnTo>
                  <a:lnTo>
                    <a:pt x="35764" y="100274"/>
                  </a:lnTo>
                  <a:lnTo>
                    <a:pt x="56548" y="56281"/>
                  </a:lnTo>
                  <a:lnTo>
                    <a:pt x="82094" y="25171"/>
                  </a:lnTo>
                  <a:lnTo>
                    <a:pt x="96638" y="14991"/>
                  </a:lnTo>
                  <a:lnTo>
                    <a:pt x="136427" y="992"/>
                  </a:lnTo>
                  <a:lnTo>
                    <a:pt x="145699" y="0"/>
                  </a:lnTo>
                  <a:lnTo>
                    <a:pt x="147731" y="853"/>
                  </a:lnTo>
                  <a:lnTo>
                    <a:pt x="149086" y="2414"/>
                  </a:lnTo>
                  <a:lnTo>
                    <a:pt x="151583" y="6793"/>
                  </a:lnTo>
                  <a:lnTo>
                    <a:pt x="157577" y="14838"/>
                  </a:lnTo>
                  <a:lnTo>
                    <a:pt x="159792" y="23505"/>
                  </a:lnTo>
                  <a:lnTo>
                    <a:pt x="160310" y="29396"/>
                  </a:lnTo>
                  <a:lnTo>
                    <a:pt x="157896" y="35323"/>
                  </a:lnTo>
                  <a:lnTo>
                    <a:pt x="126171" y="78369"/>
                  </a:lnTo>
                  <a:lnTo>
                    <a:pt x="104534" y="100384"/>
                  </a:lnTo>
                  <a:lnTo>
                    <a:pt x="95734" y="103914"/>
                  </a:lnTo>
                  <a:lnTo>
                    <a:pt x="86199" y="106476"/>
                  </a:lnTo>
                  <a:lnTo>
                    <a:pt x="74261" y="112504"/>
                  </a:lnTo>
                  <a:lnTo>
                    <a:pt x="32852" y="115631"/>
                  </a:lnTo>
                  <a:lnTo>
                    <a:pt x="123" y="124588"/>
                  </a:lnTo>
                  <a:lnTo>
                    <a:pt x="4770" y="129335"/>
                  </a:lnTo>
                  <a:lnTo>
                    <a:pt x="7076" y="134310"/>
                  </a:lnTo>
                  <a:lnTo>
                    <a:pt x="7691" y="137026"/>
                  </a:lnTo>
                  <a:lnTo>
                    <a:pt x="13296" y="145589"/>
                  </a:lnTo>
                  <a:lnTo>
                    <a:pt x="18472" y="148810"/>
                  </a:lnTo>
                  <a:lnTo>
                    <a:pt x="21241" y="149668"/>
                  </a:lnTo>
                  <a:lnTo>
                    <a:pt x="26964" y="155915"/>
                  </a:lnTo>
                  <a:lnTo>
                    <a:pt x="51592" y="190094"/>
                  </a:lnTo>
                  <a:lnTo>
                    <a:pt x="69568" y="207025"/>
                  </a:lnTo>
                  <a:lnTo>
                    <a:pt x="108850" y="251229"/>
                  </a:lnTo>
                  <a:lnTo>
                    <a:pt x="124839" y="269940"/>
                  </a:lnTo>
                  <a:lnTo>
                    <a:pt x="130885" y="278491"/>
                  </a:lnTo>
                  <a:lnTo>
                    <a:pt x="157747" y="299393"/>
                  </a:lnTo>
                  <a:lnTo>
                    <a:pt x="166678" y="302066"/>
                  </a:lnTo>
                  <a:lnTo>
                    <a:pt x="172631" y="302692"/>
                  </a:lnTo>
                  <a:lnTo>
                    <a:pt x="178585" y="300323"/>
                  </a:lnTo>
                  <a:lnTo>
                    <a:pt x="181561" y="298303"/>
                  </a:lnTo>
                  <a:lnTo>
                    <a:pt x="183546" y="295964"/>
                  </a:lnTo>
                  <a:lnTo>
                    <a:pt x="185752" y="290719"/>
                  </a:lnTo>
                  <a:lnTo>
                    <a:pt x="187445" y="246713"/>
                  </a:lnTo>
                  <a:lnTo>
                    <a:pt x="188476" y="231457"/>
                  </a:lnTo>
                  <a:lnTo>
                    <a:pt x="195198" y="194625"/>
                  </a:lnTo>
                  <a:lnTo>
                    <a:pt x="198926" y="153846"/>
                  </a:lnTo>
                  <a:lnTo>
                    <a:pt x="204100" y="128060"/>
                  </a:lnTo>
                  <a:lnTo>
                    <a:pt x="205341" y="86437"/>
                  </a:lnTo>
                  <a:lnTo>
                    <a:pt x="205374" y="71556"/>
                  </a:lnTo>
                  <a:lnTo>
                    <a:pt x="200634" y="75920"/>
                  </a:lnTo>
                  <a:lnTo>
                    <a:pt x="198306" y="80804"/>
                  </a:lnTo>
                  <a:lnTo>
                    <a:pt x="189425" y="123542"/>
                  </a:lnTo>
                  <a:lnTo>
                    <a:pt x="187766" y="161354"/>
                  </a:lnTo>
                  <a:lnTo>
                    <a:pt x="187547" y="200361"/>
                  </a:lnTo>
                  <a:lnTo>
                    <a:pt x="197232" y="238607"/>
                  </a:lnTo>
                  <a:lnTo>
                    <a:pt x="214372" y="273574"/>
                  </a:lnTo>
                  <a:lnTo>
                    <a:pt x="226224" y="287750"/>
                  </a:lnTo>
                  <a:lnTo>
                    <a:pt x="232169" y="291369"/>
                  </a:lnTo>
                  <a:lnTo>
                    <a:pt x="244070" y="293691"/>
                  </a:lnTo>
                  <a:lnTo>
                    <a:pt x="250022" y="291362"/>
                  </a:lnTo>
                  <a:lnTo>
                    <a:pt x="263170" y="280945"/>
                  </a:lnTo>
                  <a:lnTo>
                    <a:pt x="273089" y="264034"/>
                  </a:lnTo>
                  <a:lnTo>
                    <a:pt x="284355" y="230117"/>
                  </a:lnTo>
                  <a:lnTo>
                    <a:pt x="282478" y="220774"/>
                  </a:lnTo>
                  <a:lnTo>
                    <a:pt x="278491" y="204357"/>
                  </a:lnTo>
                  <a:lnTo>
                    <a:pt x="276909" y="163257"/>
                  </a:lnTo>
                  <a:lnTo>
                    <a:pt x="275838" y="139474"/>
                  </a:lnTo>
                  <a:lnTo>
                    <a:pt x="265789" y="100454"/>
                  </a:lnTo>
                  <a:lnTo>
                    <a:pt x="255562" y="86425"/>
                  </a:lnTo>
                  <a:lnTo>
                    <a:pt x="249838" y="82827"/>
                  </a:lnTo>
                  <a:lnTo>
                    <a:pt x="243987" y="80236"/>
                  </a:lnTo>
                  <a:lnTo>
                    <a:pt x="235115" y="74192"/>
                  </a:lnTo>
                  <a:lnTo>
                    <a:pt x="229176" y="72429"/>
                  </a:lnTo>
                  <a:lnTo>
                    <a:pt x="226203" y="72950"/>
                  </a:lnTo>
                  <a:lnTo>
                    <a:pt x="214303" y="78273"/>
                  </a:lnTo>
                  <a:lnTo>
                    <a:pt x="211326" y="78832"/>
                  </a:lnTo>
                  <a:lnTo>
                    <a:pt x="196599" y="88760"/>
                  </a:lnTo>
                  <a:lnTo>
                    <a:pt x="187515" y="88879"/>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2" name="SMARTInkShape-185"/>
            <p:cNvSpPr/>
            <p:nvPr/>
          </p:nvSpPr>
          <p:spPr bwMode="auto">
            <a:xfrm>
              <a:off x="5198362" y="6375796"/>
              <a:ext cx="105873" cy="342277"/>
            </a:xfrm>
            <a:custGeom>
              <a:avLst/>
              <a:gdLst/>
              <a:ahLst/>
              <a:cxnLst/>
              <a:rect l="0" t="0" r="0" b="0"/>
              <a:pathLst>
                <a:path w="105873" h="342277">
                  <a:moveTo>
                    <a:pt x="105872" y="0"/>
                  </a:moveTo>
                  <a:lnTo>
                    <a:pt x="97752" y="7130"/>
                  </a:lnTo>
                  <a:lnTo>
                    <a:pt x="84504" y="16224"/>
                  </a:lnTo>
                  <a:lnTo>
                    <a:pt x="53602" y="56752"/>
                  </a:lnTo>
                  <a:lnTo>
                    <a:pt x="34999" y="101291"/>
                  </a:lnTo>
                  <a:lnTo>
                    <a:pt x="28318" y="134854"/>
                  </a:lnTo>
                  <a:lnTo>
                    <a:pt x="21321" y="177009"/>
                  </a:lnTo>
                  <a:lnTo>
                    <a:pt x="11376" y="220137"/>
                  </a:lnTo>
                  <a:lnTo>
                    <a:pt x="8382" y="258349"/>
                  </a:lnTo>
                  <a:lnTo>
                    <a:pt x="1605" y="301544"/>
                  </a:lnTo>
                  <a:lnTo>
                    <a:pt x="0" y="311953"/>
                  </a:lnTo>
                  <a:lnTo>
                    <a:pt x="6894" y="342261"/>
                  </a:lnTo>
                  <a:lnTo>
                    <a:pt x="7144" y="342276"/>
                  </a:lnTo>
                  <a:lnTo>
                    <a:pt x="7311" y="341293"/>
                  </a:lnTo>
                  <a:lnTo>
                    <a:pt x="34435" y="294680"/>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3" name="SMARTInkShape-186"/>
            <p:cNvSpPr/>
            <p:nvPr/>
          </p:nvSpPr>
          <p:spPr bwMode="auto">
            <a:xfrm>
              <a:off x="5036712" y="6331148"/>
              <a:ext cx="383609" cy="116084"/>
            </a:xfrm>
            <a:custGeom>
              <a:avLst/>
              <a:gdLst/>
              <a:ahLst/>
              <a:cxnLst/>
              <a:rect l="0" t="0" r="0" b="0"/>
              <a:pathLst>
                <a:path w="383609" h="116084">
                  <a:moveTo>
                    <a:pt x="8561" y="107156"/>
                  </a:moveTo>
                  <a:lnTo>
                    <a:pt x="8561" y="111896"/>
                  </a:lnTo>
                  <a:lnTo>
                    <a:pt x="7568" y="113294"/>
                  </a:lnTo>
                  <a:lnTo>
                    <a:pt x="5915" y="114224"/>
                  </a:lnTo>
                  <a:lnTo>
                    <a:pt x="0" y="115977"/>
                  </a:lnTo>
                  <a:lnTo>
                    <a:pt x="17683" y="116083"/>
                  </a:lnTo>
                  <a:lnTo>
                    <a:pt x="25183" y="113439"/>
                  </a:lnTo>
                  <a:lnTo>
                    <a:pt x="42823" y="103657"/>
                  </a:lnTo>
                  <a:lnTo>
                    <a:pt x="84056" y="92408"/>
                  </a:lnTo>
                  <a:lnTo>
                    <a:pt x="126804" y="83434"/>
                  </a:lnTo>
                  <a:lnTo>
                    <a:pt x="169407" y="80637"/>
                  </a:lnTo>
                  <a:lnTo>
                    <a:pt x="208731" y="80391"/>
                  </a:lnTo>
                  <a:lnTo>
                    <a:pt x="251790" y="80369"/>
                  </a:lnTo>
                  <a:lnTo>
                    <a:pt x="270247" y="79374"/>
                  </a:lnTo>
                  <a:lnTo>
                    <a:pt x="312154" y="69344"/>
                  </a:lnTo>
                  <a:lnTo>
                    <a:pt x="340942" y="56280"/>
                  </a:lnTo>
                  <a:lnTo>
                    <a:pt x="376258" y="25042"/>
                  </a:lnTo>
                  <a:lnTo>
                    <a:pt x="380341" y="18407"/>
                  </a:lnTo>
                  <a:lnTo>
                    <a:pt x="383178" y="9186"/>
                  </a:lnTo>
                  <a:lnTo>
                    <a:pt x="383608" y="0"/>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50" name="SMARTInkShape-Group82"/>
          <p:cNvGrpSpPr/>
          <p:nvPr/>
        </p:nvGrpSpPr>
        <p:grpSpPr>
          <a:xfrm>
            <a:off x="2867050" y="3643312"/>
            <a:ext cx="1026294" cy="937072"/>
            <a:chOff x="2867050" y="3643312"/>
            <a:chExt cx="1026294" cy="937072"/>
          </a:xfrm>
        </p:grpSpPr>
        <p:sp>
          <p:nvSpPr>
            <p:cNvPr id="45" name="SMARTInkShape-187"/>
            <p:cNvSpPr/>
            <p:nvPr/>
          </p:nvSpPr>
          <p:spPr bwMode="auto">
            <a:xfrm>
              <a:off x="3421680" y="3643312"/>
              <a:ext cx="471664" cy="401837"/>
            </a:xfrm>
            <a:custGeom>
              <a:avLst/>
              <a:gdLst/>
              <a:ahLst/>
              <a:cxnLst/>
              <a:rect l="0" t="0" r="0" b="0"/>
              <a:pathLst>
                <a:path w="471664" h="401837">
                  <a:moveTo>
                    <a:pt x="16249" y="401836"/>
                  </a:moveTo>
                  <a:lnTo>
                    <a:pt x="16249" y="397096"/>
                  </a:lnTo>
                  <a:lnTo>
                    <a:pt x="15258" y="395699"/>
                  </a:lnTo>
                  <a:lnTo>
                    <a:pt x="13604" y="394768"/>
                  </a:lnTo>
                  <a:lnTo>
                    <a:pt x="11510" y="394148"/>
                  </a:lnTo>
                  <a:lnTo>
                    <a:pt x="3821" y="388534"/>
                  </a:lnTo>
                  <a:lnTo>
                    <a:pt x="804" y="380710"/>
                  </a:lnTo>
                  <a:lnTo>
                    <a:pt x="0" y="375846"/>
                  </a:lnTo>
                  <a:lnTo>
                    <a:pt x="1751" y="365150"/>
                  </a:lnTo>
                  <a:lnTo>
                    <a:pt x="6829" y="353781"/>
                  </a:lnTo>
                  <a:lnTo>
                    <a:pt x="43702" y="311326"/>
                  </a:lnTo>
                  <a:lnTo>
                    <a:pt x="84957" y="267731"/>
                  </a:lnTo>
                  <a:lnTo>
                    <a:pt x="118408" y="241054"/>
                  </a:lnTo>
                  <a:lnTo>
                    <a:pt x="153454" y="209558"/>
                  </a:lnTo>
                  <a:lnTo>
                    <a:pt x="188974" y="179831"/>
                  </a:lnTo>
                  <a:lnTo>
                    <a:pt x="224634" y="152171"/>
                  </a:lnTo>
                  <a:lnTo>
                    <a:pt x="260335" y="125124"/>
                  </a:lnTo>
                  <a:lnTo>
                    <a:pt x="300789" y="93518"/>
                  </a:lnTo>
                  <a:lnTo>
                    <a:pt x="332219" y="73314"/>
                  </a:lnTo>
                  <a:lnTo>
                    <a:pt x="365040" y="54412"/>
                  </a:lnTo>
                  <a:lnTo>
                    <a:pt x="406447" y="30013"/>
                  </a:lnTo>
                  <a:lnTo>
                    <a:pt x="448009" y="9979"/>
                  </a:lnTo>
                  <a:lnTo>
                    <a:pt x="471663" y="0"/>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6" name="SMARTInkShape-188"/>
            <p:cNvSpPr/>
            <p:nvPr/>
          </p:nvSpPr>
          <p:spPr bwMode="auto">
            <a:xfrm>
              <a:off x="3437929" y="3821906"/>
              <a:ext cx="232173" cy="357188"/>
            </a:xfrm>
            <a:custGeom>
              <a:avLst/>
              <a:gdLst/>
              <a:ahLst/>
              <a:cxnLst/>
              <a:rect l="0" t="0" r="0" b="0"/>
              <a:pathLst>
                <a:path w="232173" h="357188">
                  <a:moveTo>
                    <a:pt x="0" y="0"/>
                  </a:moveTo>
                  <a:lnTo>
                    <a:pt x="4740" y="4741"/>
                  </a:lnTo>
                  <a:lnTo>
                    <a:pt x="9714" y="7068"/>
                  </a:lnTo>
                  <a:lnTo>
                    <a:pt x="12429" y="7689"/>
                  </a:lnTo>
                  <a:lnTo>
                    <a:pt x="18092" y="13670"/>
                  </a:lnTo>
                  <a:lnTo>
                    <a:pt x="42807" y="54778"/>
                  </a:lnTo>
                  <a:lnTo>
                    <a:pt x="65427" y="99377"/>
                  </a:lnTo>
                  <a:lnTo>
                    <a:pt x="82414" y="141045"/>
                  </a:lnTo>
                  <a:lnTo>
                    <a:pt x="104585" y="178232"/>
                  </a:lnTo>
                  <a:lnTo>
                    <a:pt x="128072" y="214241"/>
                  </a:lnTo>
                  <a:lnTo>
                    <a:pt x="153029" y="254211"/>
                  </a:lnTo>
                  <a:lnTo>
                    <a:pt x="180175" y="294496"/>
                  </a:lnTo>
                  <a:lnTo>
                    <a:pt x="216885" y="337666"/>
                  </a:lnTo>
                  <a:lnTo>
                    <a:pt x="223063" y="343550"/>
                  </a:lnTo>
                  <a:lnTo>
                    <a:pt x="230373" y="347328"/>
                  </a:lnTo>
                  <a:lnTo>
                    <a:pt x="231372" y="350490"/>
                  </a:lnTo>
                  <a:lnTo>
                    <a:pt x="232172" y="357187"/>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7" name="SMARTInkShape-189"/>
            <p:cNvSpPr/>
            <p:nvPr/>
          </p:nvSpPr>
          <p:spPr bwMode="auto">
            <a:xfrm>
              <a:off x="3321988" y="4117157"/>
              <a:ext cx="205172" cy="247686"/>
            </a:xfrm>
            <a:custGeom>
              <a:avLst/>
              <a:gdLst/>
              <a:ahLst/>
              <a:cxnLst/>
              <a:rect l="0" t="0" r="0" b="0"/>
              <a:pathLst>
                <a:path w="205172" h="247686">
                  <a:moveTo>
                    <a:pt x="17715" y="124444"/>
                  </a:moveTo>
                  <a:lnTo>
                    <a:pt x="22455" y="124444"/>
                  </a:lnTo>
                  <a:lnTo>
                    <a:pt x="23852" y="125437"/>
                  </a:lnTo>
                  <a:lnTo>
                    <a:pt x="24783" y="127090"/>
                  </a:lnTo>
                  <a:lnTo>
                    <a:pt x="26277" y="132132"/>
                  </a:lnTo>
                  <a:lnTo>
                    <a:pt x="29127" y="130177"/>
                  </a:lnTo>
                  <a:lnTo>
                    <a:pt x="31276" y="128266"/>
                  </a:lnTo>
                  <a:lnTo>
                    <a:pt x="36310" y="126143"/>
                  </a:lnTo>
                  <a:lnTo>
                    <a:pt x="52051" y="124474"/>
                  </a:lnTo>
                  <a:lnTo>
                    <a:pt x="52511" y="123472"/>
                  </a:lnTo>
                  <a:lnTo>
                    <a:pt x="53312" y="112018"/>
                  </a:lnTo>
                  <a:lnTo>
                    <a:pt x="52361" y="110207"/>
                  </a:lnTo>
                  <a:lnTo>
                    <a:pt x="50734" y="108999"/>
                  </a:lnTo>
                  <a:lnTo>
                    <a:pt x="44868" y="106726"/>
                  </a:lnTo>
                  <a:lnTo>
                    <a:pt x="28263" y="106588"/>
                  </a:lnTo>
                  <a:lnTo>
                    <a:pt x="22384" y="111327"/>
                  </a:lnTo>
                  <a:lnTo>
                    <a:pt x="19790" y="116299"/>
                  </a:lnTo>
                  <a:lnTo>
                    <a:pt x="19098" y="119014"/>
                  </a:lnTo>
                  <a:lnTo>
                    <a:pt x="3557" y="146487"/>
                  </a:lnTo>
                  <a:lnTo>
                    <a:pt x="0" y="188212"/>
                  </a:lnTo>
                  <a:lnTo>
                    <a:pt x="876" y="207633"/>
                  </a:lnTo>
                  <a:lnTo>
                    <a:pt x="10881" y="231417"/>
                  </a:lnTo>
                  <a:lnTo>
                    <a:pt x="21106" y="243471"/>
                  </a:lnTo>
                  <a:lnTo>
                    <a:pt x="26828" y="246798"/>
                  </a:lnTo>
                  <a:lnTo>
                    <a:pt x="29744" y="247685"/>
                  </a:lnTo>
                  <a:lnTo>
                    <a:pt x="32680" y="247285"/>
                  </a:lnTo>
                  <a:lnTo>
                    <a:pt x="38587" y="244193"/>
                  </a:lnTo>
                  <a:lnTo>
                    <a:pt x="69433" y="219936"/>
                  </a:lnTo>
                  <a:lnTo>
                    <a:pt x="104449" y="180839"/>
                  </a:lnTo>
                  <a:lnTo>
                    <a:pt x="132102" y="137578"/>
                  </a:lnTo>
                  <a:lnTo>
                    <a:pt x="161915" y="93051"/>
                  </a:lnTo>
                  <a:lnTo>
                    <a:pt x="181281" y="48414"/>
                  </a:lnTo>
                  <a:lnTo>
                    <a:pt x="189222" y="20113"/>
                  </a:lnTo>
                  <a:lnTo>
                    <a:pt x="193159" y="12591"/>
                  </a:lnTo>
                  <a:lnTo>
                    <a:pt x="194909" y="5940"/>
                  </a:lnTo>
                  <a:lnTo>
                    <a:pt x="194383" y="3770"/>
                  </a:lnTo>
                  <a:lnTo>
                    <a:pt x="193041" y="2323"/>
                  </a:lnTo>
                  <a:lnTo>
                    <a:pt x="188497" y="0"/>
                  </a:lnTo>
                  <a:lnTo>
                    <a:pt x="179789" y="7167"/>
                  </a:lnTo>
                  <a:lnTo>
                    <a:pt x="157493" y="50309"/>
                  </a:lnTo>
                  <a:lnTo>
                    <a:pt x="146675" y="67761"/>
                  </a:lnTo>
                  <a:lnTo>
                    <a:pt x="142907" y="81632"/>
                  </a:lnTo>
                  <a:lnTo>
                    <a:pt x="140864" y="83997"/>
                  </a:lnTo>
                  <a:lnTo>
                    <a:pt x="138510" y="85573"/>
                  </a:lnTo>
                  <a:lnTo>
                    <a:pt x="136940" y="87616"/>
                  </a:lnTo>
                  <a:lnTo>
                    <a:pt x="134215" y="96137"/>
                  </a:lnTo>
                  <a:lnTo>
                    <a:pt x="135069" y="96643"/>
                  </a:lnTo>
                  <a:lnTo>
                    <a:pt x="138664" y="97205"/>
                  </a:lnTo>
                  <a:lnTo>
                    <a:pt x="140019" y="96363"/>
                  </a:lnTo>
                  <a:lnTo>
                    <a:pt x="140923" y="94810"/>
                  </a:lnTo>
                  <a:lnTo>
                    <a:pt x="141526" y="92782"/>
                  </a:lnTo>
                  <a:lnTo>
                    <a:pt x="152286" y="79546"/>
                  </a:lnTo>
                  <a:lnTo>
                    <a:pt x="174505" y="55974"/>
                  </a:lnTo>
                  <a:lnTo>
                    <a:pt x="176696" y="50026"/>
                  </a:lnTo>
                  <a:lnTo>
                    <a:pt x="178273" y="48043"/>
                  </a:lnTo>
                  <a:lnTo>
                    <a:pt x="182671" y="45840"/>
                  </a:lnTo>
                  <a:lnTo>
                    <a:pt x="203506" y="44123"/>
                  </a:lnTo>
                  <a:lnTo>
                    <a:pt x="204084" y="45100"/>
                  </a:lnTo>
                  <a:lnTo>
                    <a:pt x="205171" y="64817"/>
                  </a:lnTo>
                  <a:lnTo>
                    <a:pt x="204216" y="75122"/>
                  </a:lnTo>
                  <a:lnTo>
                    <a:pt x="187145" y="115589"/>
                  </a:lnTo>
                  <a:lnTo>
                    <a:pt x="162565" y="155040"/>
                  </a:lnTo>
                  <a:lnTo>
                    <a:pt x="140994" y="179345"/>
                  </a:lnTo>
                  <a:lnTo>
                    <a:pt x="134353" y="183571"/>
                  </a:lnTo>
                  <a:lnTo>
                    <a:pt x="125035" y="185950"/>
                  </a:lnTo>
                  <a:lnTo>
                    <a:pt x="117737" y="186754"/>
                  </a:lnTo>
                  <a:lnTo>
                    <a:pt x="107012" y="178022"/>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8" name="SMARTInkShape-190"/>
            <p:cNvSpPr/>
            <p:nvPr/>
          </p:nvSpPr>
          <p:spPr bwMode="auto">
            <a:xfrm>
              <a:off x="3170039" y="4250531"/>
              <a:ext cx="53579" cy="195025"/>
            </a:xfrm>
            <a:custGeom>
              <a:avLst/>
              <a:gdLst/>
              <a:ahLst/>
              <a:cxnLst/>
              <a:rect l="0" t="0" r="0" b="0"/>
              <a:pathLst>
                <a:path w="53579" h="195025">
                  <a:moveTo>
                    <a:pt x="0" y="98226"/>
                  </a:moveTo>
                  <a:lnTo>
                    <a:pt x="992" y="137136"/>
                  </a:lnTo>
                  <a:lnTo>
                    <a:pt x="7129" y="148010"/>
                  </a:lnTo>
                  <a:lnTo>
                    <a:pt x="12429" y="154418"/>
                  </a:lnTo>
                  <a:lnTo>
                    <a:pt x="15446" y="163219"/>
                  </a:lnTo>
                  <a:lnTo>
                    <a:pt x="17779" y="172753"/>
                  </a:lnTo>
                  <a:lnTo>
                    <a:pt x="25867" y="187088"/>
                  </a:lnTo>
                  <a:lnTo>
                    <a:pt x="26667" y="195024"/>
                  </a:lnTo>
                  <a:lnTo>
                    <a:pt x="26778" y="188640"/>
                  </a:lnTo>
                  <a:lnTo>
                    <a:pt x="19658" y="174478"/>
                  </a:lnTo>
                  <a:lnTo>
                    <a:pt x="5798" y="153259"/>
                  </a:lnTo>
                  <a:lnTo>
                    <a:pt x="1718" y="136471"/>
                  </a:lnTo>
                  <a:lnTo>
                    <a:pt x="68" y="91925"/>
                  </a:lnTo>
                  <a:lnTo>
                    <a:pt x="995" y="51348"/>
                  </a:lnTo>
                  <a:lnTo>
                    <a:pt x="11024" y="27007"/>
                  </a:lnTo>
                  <a:lnTo>
                    <a:pt x="16509" y="19666"/>
                  </a:lnTo>
                  <a:lnTo>
                    <a:pt x="30859" y="12079"/>
                  </a:lnTo>
                  <a:lnTo>
                    <a:pt x="41114" y="8871"/>
                  </a:lnTo>
                  <a:lnTo>
                    <a:pt x="53578" y="0"/>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49" name="SMARTInkShape-191"/>
            <p:cNvSpPr/>
            <p:nvPr/>
          </p:nvSpPr>
          <p:spPr bwMode="auto">
            <a:xfrm>
              <a:off x="2867050" y="4286250"/>
              <a:ext cx="294060" cy="294134"/>
            </a:xfrm>
            <a:custGeom>
              <a:avLst/>
              <a:gdLst/>
              <a:ahLst/>
              <a:cxnLst/>
              <a:rect l="0" t="0" r="0" b="0"/>
              <a:pathLst>
                <a:path w="294060" h="294134">
                  <a:moveTo>
                    <a:pt x="97606" y="0"/>
                  </a:moveTo>
                  <a:lnTo>
                    <a:pt x="97606" y="4740"/>
                  </a:lnTo>
                  <a:lnTo>
                    <a:pt x="100252" y="9713"/>
                  </a:lnTo>
                  <a:lnTo>
                    <a:pt x="103743" y="15231"/>
                  </a:lnTo>
                  <a:lnTo>
                    <a:pt x="106700" y="23916"/>
                  </a:lnTo>
                  <a:lnTo>
                    <a:pt x="121933" y="44654"/>
                  </a:lnTo>
                  <a:lnTo>
                    <a:pt x="124293" y="50604"/>
                  </a:lnTo>
                  <a:lnTo>
                    <a:pt x="133314" y="62494"/>
                  </a:lnTo>
                  <a:lnTo>
                    <a:pt x="133322" y="57763"/>
                  </a:lnTo>
                  <a:lnTo>
                    <a:pt x="130678" y="52792"/>
                  </a:lnTo>
                  <a:lnTo>
                    <a:pt x="127187" y="47276"/>
                  </a:lnTo>
                  <a:lnTo>
                    <a:pt x="124230" y="38591"/>
                  </a:lnTo>
                  <a:lnTo>
                    <a:pt x="94593" y="5952"/>
                  </a:lnTo>
                  <a:lnTo>
                    <a:pt x="88660" y="2645"/>
                  </a:lnTo>
                  <a:lnTo>
                    <a:pt x="76767" y="522"/>
                  </a:lnTo>
                  <a:lnTo>
                    <a:pt x="54170" y="46"/>
                  </a:lnTo>
                  <a:lnTo>
                    <a:pt x="45889" y="2666"/>
                  </a:lnTo>
                  <a:lnTo>
                    <a:pt x="32489" y="12433"/>
                  </a:lnTo>
                  <a:lnTo>
                    <a:pt x="14295" y="42240"/>
                  </a:lnTo>
                  <a:lnTo>
                    <a:pt x="4094" y="85129"/>
                  </a:lnTo>
                  <a:lnTo>
                    <a:pt x="0" y="125642"/>
                  </a:lnTo>
                  <a:lnTo>
                    <a:pt x="2209" y="151990"/>
                  </a:lnTo>
                  <a:lnTo>
                    <a:pt x="14635" y="195485"/>
                  </a:lnTo>
                  <a:lnTo>
                    <a:pt x="24294" y="216120"/>
                  </a:lnTo>
                  <a:lnTo>
                    <a:pt x="51148" y="258049"/>
                  </a:lnTo>
                  <a:lnTo>
                    <a:pt x="91102" y="282170"/>
                  </a:lnTo>
                  <a:lnTo>
                    <a:pt x="109349" y="290531"/>
                  </a:lnTo>
                  <a:lnTo>
                    <a:pt x="139257" y="294133"/>
                  </a:lnTo>
                  <a:lnTo>
                    <a:pt x="157131" y="289776"/>
                  </a:lnTo>
                  <a:lnTo>
                    <a:pt x="184256" y="276566"/>
                  </a:lnTo>
                  <a:lnTo>
                    <a:pt x="225843" y="245868"/>
                  </a:lnTo>
                  <a:lnTo>
                    <a:pt x="264639" y="205313"/>
                  </a:lnTo>
                  <a:lnTo>
                    <a:pt x="294059" y="160734"/>
                  </a:lnTo>
                </a:path>
              </a:pathLst>
            </a:custGeom>
            <a:solidFill>
              <a:schemeClr val="accent1"/>
            </a:solidFill>
            <a:ln w="19050" cap="flat" cmpd="sng" algn="ctr">
              <a:solidFill>
                <a:srgbClr val="FF0000"/>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51" name="SMARTInkShape-192"/>
          <p:cNvSpPr/>
          <p:nvPr/>
        </p:nvSpPr>
        <p:spPr bwMode="auto">
          <a:xfrm>
            <a:off x="6581194" y="4590263"/>
            <a:ext cx="337919" cy="311726"/>
          </a:xfrm>
          <a:custGeom>
            <a:avLst/>
            <a:gdLst/>
            <a:ahLst/>
            <a:cxnLst/>
            <a:rect l="0" t="0" r="0" b="0"/>
            <a:pathLst>
              <a:path w="337919" h="311726">
                <a:moveTo>
                  <a:pt x="160719" y="26385"/>
                </a:moveTo>
                <a:lnTo>
                  <a:pt x="168409" y="26385"/>
                </a:lnTo>
                <a:lnTo>
                  <a:pt x="168823" y="27376"/>
                </a:lnTo>
                <a:lnTo>
                  <a:pt x="169541" y="34073"/>
                </a:lnTo>
                <a:lnTo>
                  <a:pt x="175765" y="42198"/>
                </a:lnTo>
                <a:lnTo>
                  <a:pt x="178208" y="51533"/>
                </a:lnTo>
                <a:lnTo>
                  <a:pt x="184643" y="59979"/>
                </a:lnTo>
                <a:lnTo>
                  <a:pt x="186660" y="68310"/>
                </a:lnTo>
                <a:lnTo>
                  <a:pt x="187132" y="74122"/>
                </a:lnTo>
                <a:lnTo>
                  <a:pt x="188249" y="76070"/>
                </a:lnTo>
                <a:lnTo>
                  <a:pt x="189987" y="77367"/>
                </a:lnTo>
                <a:lnTo>
                  <a:pt x="192138" y="78233"/>
                </a:lnTo>
                <a:lnTo>
                  <a:pt x="193571" y="79802"/>
                </a:lnTo>
                <a:lnTo>
                  <a:pt x="196429" y="88856"/>
                </a:lnTo>
                <a:lnTo>
                  <a:pt x="196438" y="72384"/>
                </a:lnTo>
                <a:lnTo>
                  <a:pt x="190300" y="64171"/>
                </a:lnTo>
                <a:lnTo>
                  <a:pt x="187343" y="55881"/>
                </a:lnTo>
                <a:lnTo>
                  <a:pt x="183136" y="50078"/>
                </a:lnTo>
                <a:lnTo>
                  <a:pt x="177958" y="46837"/>
                </a:lnTo>
                <a:lnTo>
                  <a:pt x="172351" y="44404"/>
                </a:lnTo>
                <a:lnTo>
                  <a:pt x="142855" y="20052"/>
                </a:lnTo>
                <a:lnTo>
                  <a:pt x="136905" y="17617"/>
                </a:lnTo>
                <a:lnTo>
                  <a:pt x="130954" y="13228"/>
                </a:lnTo>
                <a:lnTo>
                  <a:pt x="122355" y="10616"/>
                </a:lnTo>
                <a:lnTo>
                  <a:pt x="112910" y="8463"/>
                </a:lnTo>
                <a:lnTo>
                  <a:pt x="98763" y="1642"/>
                </a:lnTo>
                <a:lnTo>
                  <a:pt x="81674" y="0"/>
                </a:lnTo>
                <a:lnTo>
                  <a:pt x="73334" y="2421"/>
                </a:lnTo>
                <a:lnTo>
                  <a:pt x="34002" y="29410"/>
                </a:lnTo>
                <a:lnTo>
                  <a:pt x="5971" y="72402"/>
                </a:lnTo>
                <a:lnTo>
                  <a:pt x="2646" y="81894"/>
                </a:lnTo>
                <a:lnTo>
                  <a:pt x="219" y="122919"/>
                </a:lnTo>
                <a:lnTo>
                  <a:pt x="0" y="166185"/>
                </a:lnTo>
                <a:lnTo>
                  <a:pt x="7116" y="190076"/>
                </a:lnTo>
                <a:lnTo>
                  <a:pt x="18078" y="211259"/>
                </a:lnTo>
                <a:lnTo>
                  <a:pt x="47286" y="251653"/>
                </a:lnTo>
                <a:lnTo>
                  <a:pt x="63279" y="265441"/>
                </a:lnTo>
                <a:lnTo>
                  <a:pt x="86226" y="281108"/>
                </a:lnTo>
                <a:lnTo>
                  <a:pt x="125170" y="294811"/>
                </a:lnTo>
                <a:lnTo>
                  <a:pt x="140265" y="300718"/>
                </a:lnTo>
                <a:lnTo>
                  <a:pt x="180811" y="311211"/>
                </a:lnTo>
                <a:lnTo>
                  <a:pt x="188831" y="311725"/>
                </a:lnTo>
                <a:lnTo>
                  <a:pt x="232325" y="301095"/>
                </a:lnTo>
                <a:lnTo>
                  <a:pt x="247420" y="293651"/>
                </a:lnTo>
                <a:lnTo>
                  <a:pt x="270694" y="278319"/>
                </a:lnTo>
                <a:lnTo>
                  <a:pt x="303540" y="233793"/>
                </a:lnTo>
                <a:lnTo>
                  <a:pt x="324427" y="198621"/>
                </a:lnTo>
                <a:lnTo>
                  <a:pt x="337219" y="154032"/>
                </a:lnTo>
                <a:lnTo>
                  <a:pt x="337918" y="150178"/>
                </a:lnTo>
                <a:lnTo>
                  <a:pt x="337390" y="146616"/>
                </a:lnTo>
                <a:lnTo>
                  <a:pt x="330138" y="128683"/>
                </a:lnTo>
                <a:lnTo>
                  <a:pt x="328236" y="127326"/>
                </a:lnTo>
                <a:lnTo>
                  <a:pt x="323477" y="124826"/>
                </a:lnTo>
                <a:lnTo>
                  <a:pt x="315218" y="118833"/>
                </a:lnTo>
                <a:lnTo>
                  <a:pt x="306488" y="116616"/>
                </a:lnTo>
                <a:lnTo>
                  <a:pt x="270327" y="115718"/>
                </a:lnTo>
                <a:lnTo>
                  <a:pt x="261358" y="118344"/>
                </a:lnTo>
                <a:lnTo>
                  <a:pt x="253073" y="121826"/>
                </a:lnTo>
                <a:lnTo>
                  <a:pt x="219996" y="131496"/>
                </a:lnTo>
                <a:lnTo>
                  <a:pt x="180305" y="154414"/>
                </a:lnTo>
                <a:lnTo>
                  <a:pt x="171740" y="162993"/>
                </a:lnTo>
                <a:lnTo>
                  <a:pt x="163632" y="172428"/>
                </a:lnTo>
                <a:lnTo>
                  <a:pt x="144906" y="189215"/>
                </a:lnTo>
                <a:lnTo>
                  <a:pt x="120119" y="225733"/>
                </a:lnTo>
                <a:lnTo>
                  <a:pt x="116604" y="238531"/>
                </a:lnTo>
                <a:lnTo>
                  <a:pt x="107141" y="249626"/>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54" name="SMARTInkShape-Group84"/>
          <p:cNvGrpSpPr/>
          <p:nvPr/>
        </p:nvGrpSpPr>
        <p:grpSpPr>
          <a:xfrm>
            <a:off x="5741789" y="5348883"/>
            <a:ext cx="187524" cy="356770"/>
            <a:chOff x="5741789" y="5348883"/>
            <a:chExt cx="187524" cy="356770"/>
          </a:xfrm>
        </p:grpSpPr>
        <p:sp>
          <p:nvSpPr>
            <p:cNvPr id="52" name="SMARTInkShape-193"/>
            <p:cNvSpPr/>
            <p:nvPr/>
          </p:nvSpPr>
          <p:spPr bwMode="auto">
            <a:xfrm>
              <a:off x="5768578" y="5473898"/>
              <a:ext cx="160735" cy="71439"/>
            </a:xfrm>
            <a:custGeom>
              <a:avLst/>
              <a:gdLst/>
              <a:ahLst/>
              <a:cxnLst/>
              <a:rect l="0" t="0" r="0" b="0"/>
              <a:pathLst>
                <a:path w="160735" h="71439">
                  <a:moveTo>
                    <a:pt x="0" y="71438"/>
                  </a:moveTo>
                  <a:lnTo>
                    <a:pt x="20991" y="71438"/>
                  </a:lnTo>
                  <a:lnTo>
                    <a:pt x="26859" y="68792"/>
                  </a:lnTo>
                  <a:lnTo>
                    <a:pt x="32772" y="65301"/>
                  </a:lnTo>
                  <a:lnTo>
                    <a:pt x="44656" y="63059"/>
                  </a:lnTo>
                  <a:lnTo>
                    <a:pt x="47629" y="62876"/>
                  </a:lnTo>
                  <a:lnTo>
                    <a:pt x="53580" y="60025"/>
                  </a:lnTo>
                  <a:lnTo>
                    <a:pt x="59533" y="56444"/>
                  </a:lnTo>
                  <a:lnTo>
                    <a:pt x="68461" y="53436"/>
                  </a:lnTo>
                  <a:lnTo>
                    <a:pt x="77391" y="47692"/>
                  </a:lnTo>
                  <a:lnTo>
                    <a:pt x="86320" y="44559"/>
                  </a:lnTo>
                  <a:lnTo>
                    <a:pt x="105172" y="30488"/>
                  </a:lnTo>
                  <a:lnTo>
                    <a:pt x="123153" y="24875"/>
                  </a:lnTo>
                  <a:lnTo>
                    <a:pt x="160734"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3" name="SMARTInkShape-194"/>
            <p:cNvSpPr/>
            <p:nvPr/>
          </p:nvSpPr>
          <p:spPr bwMode="auto">
            <a:xfrm>
              <a:off x="5741789" y="5348883"/>
              <a:ext cx="151805" cy="356770"/>
            </a:xfrm>
            <a:custGeom>
              <a:avLst/>
              <a:gdLst/>
              <a:ahLst/>
              <a:cxnLst/>
              <a:rect l="0" t="0" r="0" b="0"/>
              <a:pathLst>
                <a:path w="151805" h="356770">
                  <a:moveTo>
                    <a:pt x="17859" y="133945"/>
                  </a:moveTo>
                  <a:lnTo>
                    <a:pt x="17859" y="172676"/>
                  </a:lnTo>
                  <a:lnTo>
                    <a:pt x="26953" y="215838"/>
                  </a:lnTo>
                  <a:lnTo>
                    <a:pt x="34369" y="254421"/>
                  </a:lnTo>
                  <a:lnTo>
                    <a:pt x="42608" y="292611"/>
                  </a:lnTo>
                  <a:lnTo>
                    <a:pt x="46690" y="311926"/>
                  </a:lnTo>
                  <a:lnTo>
                    <a:pt x="55620" y="338490"/>
                  </a:lnTo>
                  <a:lnTo>
                    <a:pt x="61148" y="346329"/>
                  </a:lnTo>
                  <a:lnTo>
                    <a:pt x="62388" y="355777"/>
                  </a:lnTo>
                  <a:lnTo>
                    <a:pt x="61436" y="356246"/>
                  </a:lnTo>
                  <a:lnTo>
                    <a:pt x="57732" y="356769"/>
                  </a:lnTo>
                  <a:lnTo>
                    <a:pt x="56348" y="355916"/>
                  </a:lnTo>
                  <a:lnTo>
                    <a:pt x="55425" y="354355"/>
                  </a:lnTo>
                  <a:lnTo>
                    <a:pt x="53942" y="349462"/>
                  </a:lnTo>
                  <a:lnTo>
                    <a:pt x="41180" y="335934"/>
                  </a:lnTo>
                  <a:lnTo>
                    <a:pt x="38146" y="327566"/>
                  </a:lnTo>
                  <a:lnTo>
                    <a:pt x="35806" y="318224"/>
                  </a:lnTo>
                  <a:lnTo>
                    <a:pt x="29902" y="305404"/>
                  </a:lnTo>
                  <a:lnTo>
                    <a:pt x="19933" y="264471"/>
                  </a:lnTo>
                  <a:lnTo>
                    <a:pt x="10575" y="227532"/>
                  </a:lnTo>
                  <a:lnTo>
                    <a:pt x="4334" y="185875"/>
                  </a:lnTo>
                  <a:lnTo>
                    <a:pt x="380" y="146228"/>
                  </a:lnTo>
                  <a:lnTo>
                    <a:pt x="15" y="105309"/>
                  </a:lnTo>
                  <a:lnTo>
                    <a:pt x="0" y="68583"/>
                  </a:lnTo>
                  <a:lnTo>
                    <a:pt x="992" y="66558"/>
                  </a:lnTo>
                  <a:lnTo>
                    <a:pt x="2645" y="65207"/>
                  </a:lnTo>
                  <a:lnTo>
                    <a:pt x="4740" y="64308"/>
                  </a:lnTo>
                  <a:lnTo>
                    <a:pt x="6136" y="62717"/>
                  </a:lnTo>
                  <a:lnTo>
                    <a:pt x="11023" y="53031"/>
                  </a:lnTo>
                  <a:lnTo>
                    <a:pt x="13302" y="50237"/>
                  </a:lnTo>
                  <a:lnTo>
                    <a:pt x="18479" y="47132"/>
                  </a:lnTo>
                  <a:lnTo>
                    <a:pt x="24087" y="44760"/>
                  </a:lnTo>
                  <a:lnTo>
                    <a:pt x="32824" y="38838"/>
                  </a:lnTo>
                  <a:lnTo>
                    <a:pt x="41696" y="35650"/>
                  </a:lnTo>
                  <a:lnTo>
                    <a:pt x="60744" y="19504"/>
                  </a:lnTo>
                  <a:lnTo>
                    <a:pt x="85738" y="16963"/>
                  </a:lnTo>
                  <a:lnTo>
                    <a:pt x="98112" y="10810"/>
                  </a:lnTo>
                  <a:lnTo>
                    <a:pt x="140725" y="8931"/>
                  </a:lnTo>
                  <a:lnTo>
                    <a:pt x="150149" y="8930"/>
                  </a:lnTo>
                  <a:lnTo>
                    <a:pt x="150701" y="7936"/>
                  </a:lnTo>
                  <a:lnTo>
                    <a:pt x="151804"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58" name="SMARTInkShape-Group85"/>
          <p:cNvGrpSpPr/>
          <p:nvPr/>
        </p:nvGrpSpPr>
        <p:grpSpPr>
          <a:xfrm>
            <a:off x="4866690" y="6027539"/>
            <a:ext cx="321459" cy="321460"/>
            <a:chOff x="4866690" y="6027539"/>
            <a:chExt cx="321459" cy="321460"/>
          </a:xfrm>
        </p:grpSpPr>
        <p:sp>
          <p:nvSpPr>
            <p:cNvPr id="55" name="SMARTInkShape-195"/>
            <p:cNvSpPr/>
            <p:nvPr/>
          </p:nvSpPr>
          <p:spPr bwMode="auto">
            <a:xfrm>
              <a:off x="4929188" y="6259711"/>
              <a:ext cx="258961" cy="89288"/>
            </a:xfrm>
            <a:custGeom>
              <a:avLst/>
              <a:gdLst/>
              <a:ahLst/>
              <a:cxnLst/>
              <a:rect l="0" t="0" r="0" b="0"/>
              <a:pathLst>
                <a:path w="258961" h="89288">
                  <a:moveTo>
                    <a:pt x="0" y="80367"/>
                  </a:moveTo>
                  <a:lnTo>
                    <a:pt x="0" y="85107"/>
                  </a:lnTo>
                  <a:lnTo>
                    <a:pt x="991" y="86503"/>
                  </a:lnTo>
                  <a:lnTo>
                    <a:pt x="2645" y="87435"/>
                  </a:lnTo>
                  <a:lnTo>
                    <a:pt x="8820" y="89264"/>
                  </a:lnTo>
                  <a:lnTo>
                    <a:pt x="13637" y="89287"/>
                  </a:lnTo>
                  <a:lnTo>
                    <a:pt x="15045" y="88298"/>
                  </a:lnTo>
                  <a:lnTo>
                    <a:pt x="15982" y="86646"/>
                  </a:lnTo>
                  <a:lnTo>
                    <a:pt x="16608" y="84553"/>
                  </a:lnTo>
                  <a:lnTo>
                    <a:pt x="22594" y="79581"/>
                  </a:lnTo>
                  <a:lnTo>
                    <a:pt x="30878" y="75057"/>
                  </a:lnTo>
                  <a:lnTo>
                    <a:pt x="41119" y="71517"/>
                  </a:lnTo>
                  <a:lnTo>
                    <a:pt x="60475" y="57293"/>
                  </a:lnTo>
                  <a:lnTo>
                    <a:pt x="78495" y="51666"/>
                  </a:lnTo>
                  <a:lnTo>
                    <a:pt x="85487" y="47766"/>
                  </a:lnTo>
                  <a:lnTo>
                    <a:pt x="127326" y="30490"/>
                  </a:lnTo>
                  <a:lnTo>
                    <a:pt x="167067" y="19245"/>
                  </a:lnTo>
                  <a:lnTo>
                    <a:pt x="208381" y="8846"/>
                  </a:lnTo>
                  <a:lnTo>
                    <a:pt x="246504" y="403"/>
                  </a:lnTo>
                  <a:lnTo>
                    <a:pt x="258960"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6" name="SMARTInkShape-196"/>
            <p:cNvSpPr/>
            <p:nvPr/>
          </p:nvSpPr>
          <p:spPr bwMode="auto">
            <a:xfrm>
              <a:off x="4884939" y="6179346"/>
              <a:ext cx="141080" cy="53541"/>
            </a:xfrm>
            <a:custGeom>
              <a:avLst/>
              <a:gdLst/>
              <a:ahLst/>
              <a:cxnLst/>
              <a:rect l="0" t="0" r="0" b="0"/>
              <a:pathLst>
                <a:path w="141080" h="53541">
                  <a:moveTo>
                    <a:pt x="17459" y="35716"/>
                  </a:moveTo>
                  <a:lnTo>
                    <a:pt x="0" y="53175"/>
                  </a:lnTo>
                  <a:lnTo>
                    <a:pt x="7322" y="53540"/>
                  </a:lnTo>
                  <a:lnTo>
                    <a:pt x="15420" y="47432"/>
                  </a:lnTo>
                  <a:lnTo>
                    <a:pt x="24749" y="45012"/>
                  </a:lnTo>
                  <a:lnTo>
                    <a:pt x="33194" y="38581"/>
                  </a:lnTo>
                  <a:lnTo>
                    <a:pt x="56413" y="28839"/>
                  </a:lnTo>
                  <a:lnTo>
                    <a:pt x="67255" y="21551"/>
                  </a:lnTo>
                  <a:lnTo>
                    <a:pt x="79808" y="15941"/>
                  </a:lnTo>
                  <a:lnTo>
                    <a:pt x="85849" y="12044"/>
                  </a:lnTo>
                  <a:lnTo>
                    <a:pt x="94830" y="8858"/>
                  </a:lnTo>
                  <a:lnTo>
                    <a:pt x="103774" y="3064"/>
                  </a:lnTo>
                  <a:lnTo>
                    <a:pt x="112708" y="906"/>
                  </a:lnTo>
                  <a:lnTo>
                    <a:pt x="141079" y="0"/>
                  </a:lnTo>
                  <a:lnTo>
                    <a:pt x="139209" y="2644"/>
                  </a:lnTo>
                  <a:lnTo>
                    <a:pt x="133545" y="8927"/>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57" name="SMARTInkShape-197"/>
            <p:cNvSpPr/>
            <p:nvPr/>
          </p:nvSpPr>
          <p:spPr bwMode="auto">
            <a:xfrm>
              <a:off x="4866690" y="6027539"/>
              <a:ext cx="178584" cy="321419"/>
            </a:xfrm>
            <a:custGeom>
              <a:avLst/>
              <a:gdLst/>
              <a:ahLst/>
              <a:cxnLst/>
              <a:rect l="0" t="0" r="0" b="0"/>
              <a:pathLst>
                <a:path w="178584" h="321419">
                  <a:moveTo>
                    <a:pt x="35708" y="89297"/>
                  </a:moveTo>
                  <a:lnTo>
                    <a:pt x="40448" y="94037"/>
                  </a:lnTo>
                  <a:lnTo>
                    <a:pt x="42776" y="99010"/>
                  </a:lnTo>
                  <a:lnTo>
                    <a:pt x="43396" y="101725"/>
                  </a:lnTo>
                  <a:lnTo>
                    <a:pt x="44802" y="103536"/>
                  </a:lnTo>
                  <a:lnTo>
                    <a:pt x="49010" y="105547"/>
                  </a:lnTo>
                  <a:lnTo>
                    <a:pt x="50530" y="108067"/>
                  </a:lnTo>
                  <a:lnTo>
                    <a:pt x="59625" y="147850"/>
                  </a:lnTo>
                  <a:lnTo>
                    <a:pt x="68382" y="190753"/>
                  </a:lnTo>
                  <a:lnTo>
                    <a:pt x="71026" y="232598"/>
                  </a:lnTo>
                  <a:lnTo>
                    <a:pt x="79081" y="273357"/>
                  </a:lnTo>
                  <a:lnTo>
                    <a:pt x="79977" y="291559"/>
                  </a:lnTo>
                  <a:lnTo>
                    <a:pt x="77542" y="300899"/>
                  </a:lnTo>
                  <a:lnTo>
                    <a:pt x="73239" y="311736"/>
                  </a:lnTo>
                  <a:lnTo>
                    <a:pt x="71458" y="321299"/>
                  </a:lnTo>
                  <a:lnTo>
                    <a:pt x="66696" y="321418"/>
                  </a:lnTo>
                  <a:lnTo>
                    <a:pt x="65297" y="320444"/>
                  </a:lnTo>
                  <a:lnTo>
                    <a:pt x="64364" y="318800"/>
                  </a:lnTo>
                  <a:lnTo>
                    <a:pt x="63742" y="316714"/>
                  </a:lnTo>
                  <a:lnTo>
                    <a:pt x="52948" y="303375"/>
                  </a:lnTo>
                  <a:lnTo>
                    <a:pt x="50177" y="300476"/>
                  </a:lnTo>
                  <a:lnTo>
                    <a:pt x="47100" y="291964"/>
                  </a:lnTo>
                  <a:lnTo>
                    <a:pt x="42722" y="276016"/>
                  </a:lnTo>
                  <a:lnTo>
                    <a:pt x="23689" y="235102"/>
                  </a:lnTo>
                  <a:lnTo>
                    <a:pt x="18618" y="198309"/>
                  </a:lnTo>
                  <a:lnTo>
                    <a:pt x="10848" y="153829"/>
                  </a:lnTo>
                  <a:lnTo>
                    <a:pt x="6442" y="116263"/>
                  </a:lnTo>
                  <a:lnTo>
                    <a:pt x="1902" y="98279"/>
                  </a:lnTo>
                  <a:lnTo>
                    <a:pt x="5" y="53648"/>
                  </a:lnTo>
                  <a:lnTo>
                    <a:pt x="0" y="50648"/>
                  </a:lnTo>
                  <a:lnTo>
                    <a:pt x="988" y="48648"/>
                  </a:lnTo>
                  <a:lnTo>
                    <a:pt x="2640" y="47315"/>
                  </a:lnTo>
                  <a:lnTo>
                    <a:pt x="4732" y="46426"/>
                  </a:lnTo>
                  <a:lnTo>
                    <a:pt x="6128" y="44842"/>
                  </a:lnTo>
                  <a:lnTo>
                    <a:pt x="8552" y="37116"/>
                  </a:lnTo>
                  <a:lnTo>
                    <a:pt x="11403" y="36340"/>
                  </a:lnTo>
                  <a:lnTo>
                    <a:pt x="13550" y="36133"/>
                  </a:lnTo>
                  <a:lnTo>
                    <a:pt x="18584" y="33257"/>
                  </a:lnTo>
                  <a:lnTo>
                    <a:pt x="24128" y="29663"/>
                  </a:lnTo>
                  <a:lnTo>
                    <a:pt x="33988" y="27167"/>
                  </a:lnTo>
                  <a:lnTo>
                    <a:pt x="74672" y="26789"/>
                  </a:lnTo>
                  <a:lnTo>
                    <a:pt x="80477" y="24143"/>
                  </a:lnTo>
                  <a:lnTo>
                    <a:pt x="83413" y="22049"/>
                  </a:lnTo>
                  <a:lnTo>
                    <a:pt x="97027" y="19101"/>
                  </a:lnTo>
                  <a:lnTo>
                    <a:pt x="112276" y="17112"/>
                  </a:lnTo>
                  <a:lnTo>
                    <a:pt x="124843" y="10840"/>
                  </a:lnTo>
                  <a:lnTo>
                    <a:pt x="127872" y="10203"/>
                  </a:lnTo>
                  <a:lnTo>
                    <a:pt x="145832" y="1353"/>
                  </a:lnTo>
                  <a:lnTo>
                    <a:pt x="178583"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61" name="SMARTInkShape-Group86"/>
          <p:cNvGrpSpPr/>
          <p:nvPr/>
        </p:nvGrpSpPr>
        <p:grpSpPr>
          <a:xfrm>
            <a:off x="3938101" y="5375783"/>
            <a:ext cx="294048" cy="339218"/>
            <a:chOff x="3938101" y="5375783"/>
            <a:chExt cx="294048" cy="339218"/>
          </a:xfrm>
        </p:grpSpPr>
        <p:sp>
          <p:nvSpPr>
            <p:cNvPr id="59" name="SMARTInkShape-198"/>
            <p:cNvSpPr/>
            <p:nvPr/>
          </p:nvSpPr>
          <p:spPr bwMode="auto">
            <a:xfrm>
              <a:off x="3938101" y="5375783"/>
              <a:ext cx="294048" cy="339218"/>
            </a:xfrm>
            <a:custGeom>
              <a:avLst/>
              <a:gdLst/>
              <a:ahLst/>
              <a:cxnLst/>
              <a:rect l="0" t="0" r="0" b="0"/>
              <a:pathLst>
                <a:path w="294048" h="339218">
                  <a:moveTo>
                    <a:pt x="8820" y="44537"/>
                  </a:moveTo>
                  <a:lnTo>
                    <a:pt x="259" y="35975"/>
                  </a:lnTo>
                  <a:lnTo>
                    <a:pt x="0" y="30977"/>
                  </a:lnTo>
                  <a:lnTo>
                    <a:pt x="956" y="29543"/>
                  </a:lnTo>
                  <a:lnTo>
                    <a:pt x="2585" y="28588"/>
                  </a:lnTo>
                  <a:lnTo>
                    <a:pt x="4663" y="27951"/>
                  </a:lnTo>
                  <a:lnTo>
                    <a:pt x="17987" y="19778"/>
                  </a:lnTo>
                  <a:lnTo>
                    <a:pt x="59589" y="9669"/>
                  </a:lnTo>
                  <a:lnTo>
                    <a:pt x="74244" y="8079"/>
                  </a:lnTo>
                  <a:lnTo>
                    <a:pt x="91234" y="1800"/>
                  </a:lnTo>
                  <a:lnTo>
                    <a:pt x="130980" y="0"/>
                  </a:lnTo>
                  <a:lnTo>
                    <a:pt x="148559" y="903"/>
                  </a:lnTo>
                  <a:lnTo>
                    <a:pt x="187579" y="10913"/>
                  </a:lnTo>
                  <a:lnTo>
                    <a:pt x="220502" y="26861"/>
                  </a:lnTo>
                  <a:lnTo>
                    <a:pt x="247829" y="47199"/>
                  </a:lnTo>
                  <a:lnTo>
                    <a:pt x="279652" y="87864"/>
                  </a:lnTo>
                  <a:lnTo>
                    <a:pt x="290595" y="104211"/>
                  </a:lnTo>
                  <a:lnTo>
                    <a:pt x="294047" y="131268"/>
                  </a:lnTo>
                  <a:lnTo>
                    <a:pt x="293475" y="154752"/>
                  </a:lnTo>
                  <a:lnTo>
                    <a:pt x="283541" y="196346"/>
                  </a:lnTo>
                  <a:lnTo>
                    <a:pt x="276089" y="211558"/>
                  </a:lnTo>
                  <a:lnTo>
                    <a:pt x="238373" y="252483"/>
                  </a:lnTo>
                  <a:lnTo>
                    <a:pt x="194987" y="279675"/>
                  </a:lnTo>
                  <a:lnTo>
                    <a:pt x="185488" y="282988"/>
                  </a:lnTo>
                  <a:lnTo>
                    <a:pt x="163221" y="289856"/>
                  </a:lnTo>
                  <a:lnTo>
                    <a:pt x="133786" y="301015"/>
                  </a:lnTo>
                  <a:lnTo>
                    <a:pt x="115962" y="305407"/>
                  </a:lnTo>
                  <a:lnTo>
                    <a:pt x="73422" y="319313"/>
                  </a:lnTo>
                  <a:lnTo>
                    <a:pt x="60374" y="323398"/>
                  </a:lnTo>
                  <a:lnTo>
                    <a:pt x="46586" y="328246"/>
                  </a:lnTo>
                  <a:lnTo>
                    <a:pt x="20807" y="331199"/>
                  </a:lnTo>
                  <a:lnTo>
                    <a:pt x="8820" y="339217"/>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60" name="SMARTInkShape-199"/>
            <p:cNvSpPr/>
            <p:nvPr/>
          </p:nvSpPr>
          <p:spPr bwMode="auto">
            <a:xfrm>
              <a:off x="4080867" y="5411391"/>
              <a:ext cx="35720" cy="276821"/>
            </a:xfrm>
            <a:custGeom>
              <a:avLst/>
              <a:gdLst/>
              <a:ahLst/>
              <a:cxnLst/>
              <a:rect l="0" t="0" r="0" b="0"/>
              <a:pathLst>
                <a:path w="35720" h="276821">
                  <a:moveTo>
                    <a:pt x="35719" y="0"/>
                  </a:moveTo>
                  <a:lnTo>
                    <a:pt x="35719" y="7688"/>
                  </a:lnTo>
                  <a:lnTo>
                    <a:pt x="34727" y="8101"/>
                  </a:lnTo>
                  <a:lnTo>
                    <a:pt x="20488" y="9849"/>
                  </a:lnTo>
                  <a:lnTo>
                    <a:pt x="14728" y="13638"/>
                  </a:lnTo>
                  <a:lnTo>
                    <a:pt x="11506" y="18628"/>
                  </a:lnTo>
                  <a:lnTo>
                    <a:pt x="8277" y="32843"/>
                  </a:lnTo>
                  <a:lnTo>
                    <a:pt x="2893" y="42694"/>
                  </a:lnTo>
                  <a:lnTo>
                    <a:pt x="113" y="86476"/>
                  </a:lnTo>
                  <a:lnTo>
                    <a:pt x="8109" y="128001"/>
                  </a:lnTo>
                  <a:lnTo>
                    <a:pt x="8881" y="169664"/>
                  </a:lnTo>
                  <a:lnTo>
                    <a:pt x="8927" y="211336"/>
                  </a:lnTo>
                  <a:lnTo>
                    <a:pt x="8929" y="251611"/>
                  </a:lnTo>
                  <a:lnTo>
                    <a:pt x="6284" y="258339"/>
                  </a:lnTo>
                  <a:lnTo>
                    <a:pt x="2793" y="264638"/>
                  </a:lnTo>
                  <a:lnTo>
                    <a:pt x="0" y="27682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62" name="SMARTInkShape-200"/>
          <p:cNvSpPr/>
          <p:nvPr/>
        </p:nvSpPr>
        <p:spPr bwMode="auto">
          <a:xfrm>
            <a:off x="2830895" y="4616648"/>
            <a:ext cx="374864" cy="308202"/>
          </a:xfrm>
          <a:custGeom>
            <a:avLst/>
            <a:gdLst/>
            <a:ahLst/>
            <a:cxnLst/>
            <a:rect l="0" t="0" r="0" b="0"/>
            <a:pathLst>
              <a:path w="374864" h="308202">
                <a:moveTo>
                  <a:pt x="169480" y="0"/>
                </a:moveTo>
                <a:lnTo>
                  <a:pt x="174220" y="4740"/>
                </a:lnTo>
                <a:lnTo>
                  <a:pt x="176547" y="9713"/>
                </a:lnTo>
                <a:lnTo>
                  <a:pt x="178400" y="52111"/>
                </a:lnTo>
                <a:lnTo>
                  <a:pt x="178409" y="94928"/>
                </a:lnTo>
                <a:lnTo>
                  <a:pt x="178409" y="107109"/>
                </a:lnTo>
                <a:lnTo>
                  <a:pt x="178409" y="94723"/>
                </a:lnTo>
                <a:lnTo>
                  <a:pt x="177417" y="92915"/>
                </a:lnTo>
                <a:lnTo>
                  <a:pt x="175764" y="91708"/>
                </a:lnTo>
                <a:lnTo>
                  <a:pt x="173669" y="90905"/>
                </a:lnTo>
                <a:lnTo>
                  <a:pt x="172273" y="89377"/>
                </a:lnTo>
                <a:lnTo>
                  <a:pt x="167386" y="79795"/>
                </a:lnTo>
                <a:lnTo>
                  <a:pt x="163588" y="74160"/>
                </a:lnTo>
                <a:lnTo>
                  <a:pt x="160458" y="65409"/>
                </a:lnTo>
                <a:lnTo>
                  <a:pt x="156209" y="59498"/>
                </a:lnTo>
                <a:lnTo>
                  <a:pt x="151014" y="56210"/>
                </a:lnTo>
                <a:lnTo>
                  <a:pt x="145398" y="53756"/>
                </a:lnTo>
                <a:lnTo>
                  <a:pt x="136658" y="47788"/>
                </a:lnTo>
                <a:lnTo>
                  <a:pt x="127784" y="45579"/>
                </a:lnTo>
                <a:lnTo>
                  <a:pt x="112922" y="44771"/>
                </a:lnTo>
                <a:lnTo>
                  <a:pt x="106971" y="47349"/>
                </a:lnTo>
                <a:lnTo>
                  <a:pt x="101018" y="50810"/>
                </a:lnTo>
                <a:lnTo>
                  <a:pt x="77023" y="60464"/>
                </a:lnTo>
                <a:lnTo>
                  <a:pt x="41377" y="87337"/>
                </a:lnTo>
                <a:lnTo>
                  <a:pt x="17843" y="125249"/>
                </a:lnTo>
                <a:lnTo>
                  <a:pt x="12789" y="137026"/>
                </a:lnTo>
                <a:lnTo>
                  <a:pt x="1914" y="181246"/>
                </a:lnTo>
                <a:lnTo>
                  <a:pt x="0" y="222691"/>
                </a:lnTo>
                <a:lnTo>
                  <a:pt x="890" y="234904"/>
                </a:lnTo>
                <a:lnTo>
                  <a:pt x="6969" y="251944"/>
                </a:lnTo>
                <a:lnTo>
                  <a:pt x="23733" y="278633"/>
                </a:lnTo>
                <a:lnTo>
                  <a:pt x="52185" y="297902"/>
                </a:lnTo>
                <a:lnTo>
                  <a:pt x="68801" y="301918"/>
                </a:lnTo>
                <a:lnTo>
                  <a:pt x="91200" y="304267"/>
                </a:lnTo>
                <a:lnTo>
                  <a:pt x="99301" y="308201"/>
                </a:lnTo>
                <a:lnTo>
                  <a:pt x="111500" y="307965"/>
                </a:lnTo>
                <a:lnTo>
                  <a:pt x="151234" y="303992"/>
                </a:lnTo>
                <a:lnTo>
                  <a:pt x="163355" y="302787"/>
                </a:lnTo>
                <a:lnTo>
                  <a:pt x="205189" y="285528"/>
                </a:lnTo>
                <a:lnTo>
                  <a:pt x="243562" y="267871"/>
                </a:lnTo>
                <a:lnTo>
                  <a:pt x="263198" y="258955"/>
                </a:lnTo>
                <a:lnTo>
                  <a:pt x="300707" y="238125"/>
                </a:lnTo>
                <a:lnTo>
                  <a:pt x="342135" y="225391"/>
                </a:lnTo>
                <a:lnTo>
                  <a:pt x="364575" y="215416"/>
                </a:lnTo>
                <a:lnTo>
                  <a:pt x="374863" y="214313"/>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63" name="SMARTInkShape-201"/>
          <p:cNvSpPr/>
          <p:nvPr/>
        </p:nvSpPr>
        <p:spPr bwMode="auto">
          <a:xfrm>
            <a:off x="2330648" y="5473911"/>
            <a:ext cx="267855" cy="321344"/>
          </a:xfrm>
          <a:custGeom>
            <a:avLst/>
            <a:gdLst/>
            <a:ahLst/>
            <a:cxnLst/>
            <a:rect l="0" t="0" r="0" b="0"/>
            <a:pathLst>
              <a:path w="267855" h="321344">
                <a:moveTo>
                  <a:pt x="116086" y="89284"/>
                </a:moveTo>
                <a:lnTo>
                  <a:pt x="111346" y="89284"/>
                </a:lnTo>
                <a:lnTo>
                  <a:pt x="109949" y="90276"/>
                </a:lnTo>
                <a:lnTo>
                  <a:pt x="109019" y="91929"/>
                </a:lnTo>
                <a:lnTo>
                  <a:pt x="107524" y="101713"/>
                </a:lnTo>
                <a:lnTo>
                  <a:pt x="106186" y="129187"/>
                </a:lnTo>
                <a:lnTo>
                  <a:pt x="96134" y="169722"/>
                </a:lnTo>
                <a:lnTo>
                  <a:pt x="91323" y="187531"/>
                </a:lnTo>
                <a:lnTo>
                  <a:pt x="89205" y="198433"/>
                </a:lnTo>
                <a:lnTo>
                  <a:pt x="83427" y="211142"/>
                </a:lnTo>
                <a:lnTo>
                  <a:pt x="80282" y="226042"/>
                </a:lnTo>
                <a:lnTo>
                  <a:pt x="72798" y="238912"/>
                </a:lnTo>
                <a:lnTo>
                  <a:pt x="63868" y="248586"/>
                </a:lnTo>
                <a:lnTo>
                  <a:pt x="60467" y="249382"/>
                </a:lnTo>
                <a:lnTo>
                  <a:pt x="58171" y="249594"/>
                </a:lnTo>
                <a:lnTo>
                  <a:pt x="56640" y="248743"/>
                </a:lnTo>
                <a:lnTo>
                  <a:pt x="55619" y="247184"/>
                </a:lnTo>
                <a:lnTo>
                  <a:pt x="54183" y="240250"/>
                </a:lnTo>
                <a:lnTo>
                  <a:pt x="52855" y="233770"/>
                </a:lnTo>
                <a:lnTo>
                  <a:pt x="45925" y="212516"/>
                </a:lnTo>
                <a:lnTo>
                  <a:pt x="45027" y="198005"/>
                </a:lnTo>
                <a:lnTo>
                  <a:pt x="52370" y="158834"/>
                </a:lnTo>
                <a:lnTo>
                  <a:pt x="63133" y="125538"/>
                </a:lnTo>
                <a:lnTo>
                  <a:pt x="68977" y="107302"/>
                </a:lnTo>
                <a:lnTo>
                  <a:pt x="73354" y="89331"/>
                </a:lnTo>
                <a:lnTo>
                  <a:pt x="80936" y="74085"/>
                </a:lnTo>
                <a:lnTo>
                  <a:pt x="107171" y="33680"/>
                </a:lnTo>
                <a:lnTo>
                  <a:pt x="110143" y="28403"/>
                </a:lnTo>
                <a:lnTo>
                  <a:pt x="114109" y="24884"/>
                </a:lnTo>
                <a:lnTo>
                  <a:pt x="158710" y="2523"/>
                </a:lnTo>
                <a:lnTo>
                  <a:pt x="201556" y="17"/>
                </a:lnTo>
                <a:lnTo>
                  <a:pt x="207982" y="0"/>
                </a:lnTo>
                <a:lnTo>
                  <a:pt x="214145" y="2638"/>
                </a:lnTo>
                <a:lnTo>
                  <a:pt x="235139" y="20978"/>
                </a:lnTo>
                <a:lnTo>
                  <a:pt x="238451" y="26845"/>
                </a:lnTo>
                <a:lnTo>
                  <a:pt x="240916" y="32759"/>
                </a:lnTo>
                <a:lnTo>
                  <a:pt x="245319" y="38697"/>
                </a:lnTo>
                <a:lnTo>
                  <a:pt x="245898" y="42660"/>
                </a:lnTo>
                <a:lnTo>
                  <a:pt x="238824" y="80587"/>
                </a:lnTo>
                <a:lnTo>
                  <a:pt x="231064" y="104013"/>
                </a:lnTo>
                <a:lnTo>
                  <a:pt x="218210" y="122914"/>
                </a:lnTo>
                <a:lnTo>
                  <a:pt x="215053" y="130027"/>
                </a:lnTo>
                <a:lnTo>
                  <a:pt x="210342" y="136496"/>
                </a:lnTo>
                <a:lnTo>
                  <a:pt x="204941" y="140033"/>
                </a:lnTo>
                <a:lnTo>
                  <a:pt x="196323" y="142024"/>
                </a:lnTo>
                <a:lnTo>
                  <a:pt x="175247" y="142848"/>
                </a:lnTo>
                <a:lnTo>
                  <a:pt x="173386" y="141860"/>
                </a:lnTo>
                <a:lnTo>
                  <a:pt x="172146" y="140210"/>
                </a:lnTo>
                <a:lnTo>
                  <a:pt x="171319" y="138118"/>
                </a:lnTo>
                <a:lnTo>
                  <a:pt x="169775" y="136723"/>
                </a:lnTo>
                <a:lnTo>
                  <a:pt x="165414" y="135173"/>
                </a:lnTo>
                <a:lnTo>
                  <a:pt x="163854" y="133767"/>
                </a:lnTo>
                <a:lnTo>
                  <a:pt x="161146" y="126353"/>
                </a:lnTo>
                <a:lnTo>
                  <a:pt x="160745" y="108787"/>
                </a:lnTo>
                <a:lnTo>
                  <a:pt x="169297" y="98624"/>
                </a:lnTo>
                <a:lnTo>
                  <a:pt x="190646" y="98224"/>
                </a:lnTo>
                <a:lnTo>
                  <a:pt x="196518" y="100865"/>
                </a:lnTo>
                <a:lnTo>
                  <a:pt x="217481" y="112453"/>
                </a:lnTo>
                <a:lnTo>
                  <a:pt x="228370" y="115993"/>
                </a:lnTo>
                <a:lnTo>
                  <a:pt x="252976" y="137022"/>
                </a:lnTo>
                <a:lnTo>
                  <a:pt x="256301" y="142912"/>
                </a:lnTo>
                <a:lnTo>
                  <a:pt x="266960" y="175771"/>
                </a:lnTo>
                <a:lnTo>
                  <a:pt x="267854" y="212686"/>
                </a:lnTo>
                <a:lnTo>
                  <a:pt x="265229" y="221189"/>
                </a:lnTo>
                <a:lnTo>
                  <a:pt x="253650" y="243981"/>
                </a:lnTo>
                <a:lnTo>
                  <a:pt x="250112" y="255065"/>
                </a:lnTo>
                <a:lnTo>
                  <a:pt x="237744" y="270735"/>
                </a:lnTo>
                <a:lnTo>
                  <a:pt x="195076" y="297642"/>
                </a:lnTo>
                <a:lnTo>
                  <a:pt x="180281" y="306572"/>
                </a:lnTo>
                <a:lnTo>
                  <a:pt x="163329" y="310763"/>
                </a:lnTo>
                <a:lnTo>
                  <a:pt x="133895" y="314940"/>
                </a:lnTo>
                <a:lnTo>
                  <a:pt x="116071" y="319526"/>
                </a:lnTo>
                <a:lnTo>
                  <a:pt x="74414" y="321343"/>
                </a:lnTo>
                <a:lnTo>
                  <a:pt x="56739" y="320441"/>
                </a:lnTo>
                <a:lnTo>
                  <a:pt x="13622" y="305621"/>
                </a:lnTo>
                <a:lnTo>
                  <a:pt x="10023" y="303504"/>
                </a:lnTo>
                <a:lnTo>
                  <a:pt x="0" y="294667"/>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3317" name="SMARTInkShape-Group89"/>
          <p:cNvGrpSpPr/>
          <p:nvPr/>
        </p:nvGrpSpPr>
        <p:grpSpPr>
          <a:xfrm>
            <a:off x="1026918" y="5732909"/>
            <a:ext cx="312536" cy="678046"/>
            <a:chOff x="1026918" y="5732909"/>
            <a:chExt cx="312536" cy="678046"/>
          </a:xfrm>
        </p:grpSpPr>
        <p:sp>
          <p:nvSpPr>
            <p:cNvPr id="13312" name="SMARTInkShape-202"/>
            <p:cNvSpPr/>
            <p:nvPr/>
          </p:nvSpPr>
          <p:spPr bwMode="auto">
            <a:xfrm>
              <a:off x="1134070" y="6134695"/>
              <a:ext cx="205384" cy="53579"/>
            </a:xfrm>
            <a:custGeom>
              <a:avLst/>
              <a:gdLst/>
              <a:ahLst/>
              <a:cxnLst/>
              <a:rect l="0" t="0" r="0" b="0"/>
              <a:pathLst>
                <a:path w="205384" h="53579">
                  <a:moveTo>
                    <a:pt x="0" y="53578"/>
                  </a:moveTo>
                  <a:lnTo>
                    <a:pt x="0" y="45890"/>
                  </a:lnTo>
                  <a:lnTo>
                    <a:pt x="4741" y="40276"/>
                  </a:lnTo>
                  <a:lnTo>
                    <a:pt x="9714" y="37745"/>
                  </a:lnTo>
                  <a:lnTo>
                    <a:pt x="12429" y="37069"/>
                  </a:lnTo>
                  <a:lnTo>
                    <a:pt x="56912" y="12819"/>
                  </a:lnTo>
                  <a:lnTo>
                    <a:pt x="98442" y="3135"/>
                  </a:lnTo>
                  <a:lnTo>
                    <a:pt x="135346" y="413"/>
                  </a:lnTo>
                  <a:lnTo>
                    <a:pt x="178125" y="24"/>
                  </a:lnTo>
                  <a:lnTo>
                    <a:pt x="205383"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13" name="SMARTInkShape-203"/>
            <p:cNvSpPr/>
            <p:nvPr/>
          </p:nvSpPr>
          <p:spPr bwMode="auto">
            <a:xfrm>
              <a:off x="1026918" y="5732909"/>
              <a:ext cx="312535" cy="678046"/>
            </a:xfrm>
            <a:custGeom>
              <a:avLst/>
              <a:gdLst/>
              <a:ahLst/>
              <a:cxnLst/>
              <a:rect l="0" t="0" r="0" b="0"/>
              <a:pathLst>
                <a:path w="312535" h="678046">
                  <a:moveTo>
                    <a:pt x="35715" y="562520"/>
                  </a:moveTo>
                  <a:lnTo>
                    <a:pt x="30974" y="562520"/>
                  </a:lnTo>
                  <a:lnTo>
                    <a:pt x="29578" y="563512"/>
                  </a:lnTo>
                  <a:lnTo>
                    <a:pt x="28647" y="565166"/>
                  </a:lnTo>
                  <a:lnTo>
                    <a:pt x="27153" y="570209"/>
                  </a:lnTo>
                  <a:lnTo>
                    <a:pt x="19129" y="579030"/>
                  </a:lnTo>
                  <a:lnTo>
                    <a:pt x="18233" y="584720"/>
                  </a:lnTo>
                  <a:lnTo>
                    <a:pt x="17115" y="586250"/>
                  </a:lnTo>
                  <a:lnTo>
                    <a:pt x="15377" y="587271"/>
                  </a:lnTo>
                  <a:lnTo>
                    <a:pt x="8191" y="588706"/>
                  </a:lnTo>
                  <a:lnTo>
                    <a:pt x="5460" y="588906"/>
                  </a:lnTo>
                  <a:lnTo>
                    <a:pt x="3638" y="590032"/>
                  </a:lnTo>
                  <a:lnTo>
                    <a:pt x="2424" y="591776"/>
                  </a:lnTo>
                  <a:lnTo>
                    <a:pt x="9" y="598204"/>
                  </a:lnTo>
                  <a:lnTo>
                    <a:pt x="0" y="593488"/>
                  </a:lnTo>
                  <a:lnTo>
                    <a:pt x="991" y="592096"/>
                  </a:lnTo>
                  <a:lnTo>
                    <a:pt x="2644" y="591167"/>
                  </a:lnTo>
                  <a:lnTo>
                    <a:pt x="4738" y="590547"/>
                  </a:lnTo>
                  <a:lnTo>
                    <a:pt x="16246" y="581730"/>
                  </a:lnTo>
                  <a:lnTo>
                    <a:pt x="23674" y="567380"/>
                  </a:lnTo>
                  <a:lnTo>
                    <a:pt x="26855" y="557125"/>
                  </a:lnTo>
                  <a:lnTo>
                    <a:pt x="32649" y="547803"/>
                  </a:lnTo>
                  <a:lnTo>
                    <a:pt x="43737" y="511759"/>
                  </a:lnTo>
                  <a:lnTo>
                    <a:pt x="50702" y="471772"/>
                  </a:lnTo>
                  <a:lnTo>
                    <a:pt x="53196" y="428384"/>
                  </a:lnTo>
                  <a:lnTo>
                    <a:pt x="60592" y="383901"/>
                  </a:lnTo>
                  <a:lnTo>
                    <a:pt x="66866" y="343463"/>
                  </a:lnTo>
                  <a:lnTo>
                    <a:pt x="70080" y="308988"/>
                  </a:lnTo>
                  <a:lnTo>
                    <a:pt x="78295" y="267920"/>
                  </a:lnTo>
                  <a:lnTo>
                    <a:pt x="86585" y="234241"/>
                  </a:lnTo>
                  <a:lnTo>
                    <a:pt x="98276" y="189950"/>
                  </a:lnTo>
                  <a:lnTo>
                    <a:pt x="110139" y="152244"/>
                  </a:lnTo>
                  <a:lnTo>
                    <a:pt x="115900" y="109996"/>
                  </a:lnTo>
                  <a:lnTo>
                    <a:pt x="128356" y="67579"/>
                  </a:lnTo>
                  <a:lnTo>
                    <a:pt x="148846" y="24881"/>
                  </a:lnTo>
                  <a:lnTo>
                    <a:pt x="156768" y="13069"/>
                  </a:lnTo>
                  <a:lnTo>
                    <a:pt x="158969" y="6442"/>
                  </a:lnTo>
                  <a:lnTo>
                    <a:pt x="160549" y="4278"/>
                  </a:lnTo>
                  <a:lnTo>
                    <a:pt x="162594" y="2835"/>
                  </a:lnTo>
                  <a:lnTo>
                    <a:pt x="168264" y="519"/>
                  </a:lnTo>
                  <a:lnTo>
                    <a:pt x="181966" y="0"/>
                  </a:lnTo>
                  <a:lnTo>
                    <a:pt x="183817" y="976"/>
                  </a:lnTo>
                  <a:lnTo>
                    <a:pt x="185051" y="2618"/>
                  </a:lnTo>
                  <a:lnTo>
                    <a:pt x="186423" y="7089"/>
                  </a:lnTo>
                  <a:lnTo>
                    <a:pt x="188187" y="16177"/>
                  </a:lnTo>
                  <a:lnTo>
                    <a:pt x="202946" y="53781"/>
                  </a:lnTo>
                  <a:lnTo>
                    <a:pt x="211195" y="90456"/>
                  </a:lnTo>
                  <a:lnTo>
                    <a:pt x="216339" y="127850"/>
                  </a:lnTo>
                  <a:lnTo>
                    <a:pt x="221875" y="168420"/>
                  </a:lnTo>
                  <a:lnTo>
                    <a:pt x="229106" y="212226"/>
                  </a:lnTo>
                  <a:lnTo>
                    <a:pt x="232253" y="247284"/>
                  </a:lnTo>
                  <a:lnTo>
                    <a:pt x="239028" y="283799"/>
                  </a:lnTo>
                  <a:lnTo>
                    <a:pt x="247319" y="323611"/>
                  </a:lnTo>
                  <a:lnTo>
                    <a:pt x="259010" y="367381"/>
                  </a:lnTo>
                  <a:lnTo>
                    <a:pt x="265257" y="402176"/>
                  </a:lnTo>
                  <a:lnTo>
                    <a:pt x="269753" y="437620"/>
                  </a:lnTo>
                  <a:lnTo>
                    <a:pt x="277369" y="473258"/>
                  </a:lnTo>
                  <a:lnTo>
                    <a:pt x="284091" y="516115"/>
                  </a:lnTo>
                  <a:lnTo>
                    <a:pt x="292548" y="553243"/>
                  </a:lnTo>
                  <a:lnTo>
                    <a:pt x="301127" y="589240"/>
                  </a:lnTo>
                  <a:lnTo>
                    <a:pt x="305517" y="613431"/>
                  </a:lnTo>
                  <a:lnTo>
                    <a:pt x="311149" y="634645"/>
                  </a:lnTo>
                  <a:lnTo>
                    <a:pt x="312532" y="678045"/>
                  </a:lnTo>
                  <a:lnTo>
                    <a:pt x="312534" y="673700"/>
                  </a:lnTo>
                  <a:lnTo>
                    <a:pt x="311542" y="672359"/>
                  </a:lnTo>
                  <a:lnTo>
                    <a:pt x="304847" y="670030"/>
                  </a:lnTo>
                  <a:lnTo>
                    <a:pt x="303605" y="651817"/>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13321" name="SMARTInkShape-Group90"/>
          <p:cNvGrpSpPr/>
          <p:nvPr/>
        </p:nvGrpSpPr>
        <p:grpSpPr>
          <a:xfrm>
            <a:off x="7661671" y="5179219"/>
            <a:ext cx="294681" cy="571500"/>
            <a:chOff x="7661671" y="5179219"/>
            <a:chExt cx="294681" cy="571500"/>
          </a:xfrm>
        </p:grpSpPr>
        <p:sp>
          <p:nvSpPr>
            <p:cNvPr id="13318" name="SMARTInkShape-204"/>
            <p:cNvSpPr/>
            <p:nvPr/>
          </p:nvSpPr>
          <p:spPr bwMode="auto">
            <a:xfrm>
              <a:off x="7670601" y="5179219"/>
              <a:ext cx="53579" cy="560486"/>
            </a:xfrm>
            <a:custGeom>
              <a:avLst/>
              <a:gdLst/>
              <a:ahLst/>
              <a:cxnLst/>
              <a:rect l="0" t="0" r="0" b="0"/>
              <a:pathLst>
                <a:path w="53579" h="560486">
                  <a:moveTo>
                    <a:pt x="0" y="0"/>
                  </a:moveTo>
                  <a:lnTo>
                    <a:pt x="4741" y="0"/>
                  </a:lnTo>
                  <a:lnTo>
                    <a:pt x="6137" y="992"/>
                  </a:lnTo>
                  <a:lnTo>
                    <a:pt x="7068" y="2645"/>
                  </a:lnTo>
                  <a:lnTo>
                    <a:pt x="16585" y="46980"/>
                  </a:lnTo>
                  <a:lnTo>
                    <a:pt x="20338" y="89604"/>
                  </a:lnTo>
                  <a:lnTo>
                    <a:pt x="25515" y="129816"/>
                  </a:lnTo>
                  <a:lnTo>
                    <a:pt x="31151" y="164251"/>
                  </a:lnTo>
                  <a:lnTo>
                    <a:pt x="34366" y="204330"/>
                  </a:lnTo>
                  <a:lnTo>
                    <a:pt x="40059" y="242884"/>
                  </a:lnTo>
                  <a:lnTo>
                    <a:pt x="43289" y="284183"/>
                  </a:lnTo>
                  <a:lnTo>
                    <a:pt x="44246" y="323098"/>
                  </a:lnTo>
                  <a:lnTo>
                    <a:pt x="49269" y="359764"/>
                  </a:lnTo>
                  <a:lnTo>
                    <a:pt x="52302" y="400505"/>
                  </a:lnTo>
                  <a:lnTo>
                    <a:pt x="53200" y="434514"/>
                  </a:lnTo>
                  <a:lnTo>
                    <a:pt x="53504" y="478809"/>
                  </a:lnTo>
                  <a:lnTo>
                    <a:pt x="53564" y="517251"/>
                  </a:lnTo>
                  <a:lnTo>
                    <a:pt x="53578" y="560485"/>
                  </a:lnTo>
                  <a:lnTo>
                    <a:pt x="53578" y="524355"/>
                  </a:lnTo>
                  <a:lnTo>
                    <a:pt x="53578" y="482743"/>
                  </a:lnTo>
                  <a:lnTo>
                    <a:pt x="53578" y="437554"/>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19" name="SMARTInkShape-205"/>
            <p:cNvSpPr/>
            <p:nvPr/>
          </p:nvSpPr>
          <p:spPr bwMode="auto">
            <a:xfrm>
              <a:off x="7768827" y="5232797"/>
              <a:ext cx="116087" cy="517922"/>
            </a:xfrm>
            <a:custGeom>
              <a:avLst/>
              <a:gdLst/>
              <a:ahLst/>
              <a:cxnLst/>
              <a:rect l="0" t="0" r="0" b="0"/>
              <a:pathLst>
                <a:path w="116087" h="517922">
                  <a:moveTo>
                    <a:pt x="0" y="0"/>
                  </a:moveTo>
                  <a:lnTo>
                    <a:pt x="0" y="4740"/>
                  </a:lnTo>
                  <a:lnTo>
                    <a:pt x="2647" y="9713"/>
                  </a:lnTo>
                  <a:lnTo>
                    <a:pt x="4741" y="12428"/>
                  </a:lnTo>
                  <a:lnTo>
                    <a:pt x="7069" y="20737"/>
                  </a:lnTo>
                  <a:lnTo>
                    <a:pt x="11025" y="36571"/>
                  </a:lnTo>
                  <a:lnTo>
                    <a:pt x="14823" y="49988"/>
                  </a:lnTo>
                  <a:lnTo>
                    <a:pt x="19905" y="90939"/>
                  </a:lnTo>
                  <a:lnTo>
                    <a:pt x="24750" y="125502"/>
                  </a:lnTo>
                  <a:lnTo>
                    <a:pt x="28831" y="163524"/>
                  </a:lnTo>
                  <a:lnTo>
                    <a:pt x="36325" y="203563"/>
                  </a:lnTo>
                  <a:lnTo>
                    <a:pt x="44828" y="243208"/>
                  </a:lnTo>
                  <a:lnTo>
                    <a:pt x="53632" y="286373"/>
                  </a:lnTo>
                  <a:lnTo>
                    <a:pt x="62524" y="327937"/>
                  </a:lnTo>
                  <a:lnTo>
                    <a:pt x="71443" y="365387"/>
                  </a:lnTo>
                  <a:lnTo>
                    <a:pt x="83345" y="408857"/>
                  </a:lnTo>
                  <a:lnTo>
                    <a:pt x="95250" y="451252"/>
                  </a:lnTo>
                  <a:lnTo>
                    <a:pt x="106972" y="493482"/>
                  </a:lnTo>
                  <a:lnTo>
                    <a:pt x="116086" y="517921"/>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20" name="SMARTInkShape-206"/>
            <p:cNvSpPr/>
            <p:nvPr/>
          </p:nvSpPr>
          <p:spPr bwMode="auto">
            <a:xfrm>
              <a:off x="7661671" y="5411391"/>
              <a:ext cx="294681" cy="107157"/>
            </a:xfrm>
            <a:custGeom>
              <a:avLst/>
              <a:gdLst/>
              <a:ahLst/>
              <a:cxnLst/>
              <a:rect l="0" t="0" r="0" b="0"/>
              <a:pathLst>
                <a:path w="294681" h="107157">
                  <a:moveTo>
                    <a:pt x="0" y="107156"/>
                  </a:moveTo>
                  <a:lnTo>
                    <a:pt x="42859" y="106164"/>
                  </a:lnTo>
                  <a:lnTo>
                    <a:pt x="83787" y="91924"/>
                  </a:lnTo>
                  <a:lnTo>
                    <a:pt x="125467" y="77344"/>
                  </a:lnTo>
                  <a:lnTo>
                    <a:pt x="167078" y="55433"/>
                  </a:lnTo>
                  <a:lnTo>
                    <a:pt x="211364" y="37947"/>
                  </a:lnTo>
                  <a:lnTo>
                    <a:pt x="251015" y="16156"/>
                  </a:lnTo>
                  <a:lnTo>
                    <a:pt x="294680" y="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3322" name="SMARTInkShape-207"/>
          <p:cNvSpPr/>
          <p:nvPr/>
        </p:nvSpPr>
        <p:spPr bwMode="auto">
          <a:xfrm>
            <a:off x="5884664" y="5584912"/>
            <a:ext cx="116073" cy="94370"/>
          </a:xfrm>
          <a:custGeom>
            <a:avLst/>
            <a:gdLst/>
            <a:ahLst/>
            <a:cxnLst/>
            <a:rect l="0" t="0" r="0" b="0"/>
            <a:pathLst>
              <a:path w="116073" h="94370">
                <a:moveTo>
                  <a:pt x="0" y="94369"/>
                </a:moveTo>
                <a:lnTo>
                  <a:pt x="17740" y="94369"/>
                </a:lnTo>
                <a:lnTo>
                  <a:pt x="17859" y="80808"/>
                </a:lnTo>
                <a:lnTo>
                  <a:pt x="15213" y="75775"/>
                </a:lnTo>
                <a:lnTo>
                  <a:pt x="13119" y="73042"/>
                </a:lnTo>
                <a:lnTo>
                  <a:pt x="12714" y="70230"/>
                </a:lnTo>
                <a:lnTo>
                  <a:pt x="17687" y="43759"/>
                </a:lnTo>
                <a:lnTo>
                  <a:pt x="17783" y="37810"/>
                </a:lnTo>
                <a:lnTo>
                  <a:pt x="20471" y="31859"/>
                </a:lnTo>
                <a:lnTo>
                  <a:pt x="31159" y="18713"/>
                </a:lnTo>
                <a:lnTo>
                  <a:pt x="36338" y="16095"/>
                </a:lnTo>
                <a:lnTo>
                  <a:pt x="44504" y="14038"/>
                </a:lnTo>
                <a:lnTo>
                  <a:pt x="53206" y="14002"/>
                </a:lnTo>
                <a:lnTo>
                  <a:pt x="53577" y="0"/>
                </a:lnTo>
                <a:lnTo>
                  <a:pt x="53578" y="2156"/>
                </a:lnTo>
                <a:lnTo>
                  <a:pt x="54570" y="3128"/>
                </a:lnTo>
                <a:lnTo>
                  <a:pt x="61266" y="4817"/>
                </a:lnTo>
                <a:lnTo>
                  <a:pt x="61956" y="7604"/>
                </a:lnTo>
                <a:lnTo>
                  <a:pt x="62398" y="17479"/>
                </a:lnTo>
                <a:lnTo>
                  <a:pt x="63428" y="19296"/>
                </a:lnTo>
                <a:lnTo>
                  <a:pt x="65105" y="20507"/>
                </a:lnTo>
                <a:lnTo>
                  <a:pt x="67216" y="21315"/>
                </a:lnTo>
                <a:lnTo>
                  <a:pt x="68623" y="22846"/>
                </a:lnTo>
                <a:lnTo>
                  <a:pt x="73527" y="32432"/>
                </a:lnTo>
                <a:lnTo>
                  <a:pt x="79015" y="39140"/>
                </a:lnTo>
                <a:lnTo>
                  <a:pt x="82412" y="40057"/>
                </a:lnTo>
                <a:lnTo>
                  <a:pt x="93635" y="40748"/>
                </a:lnTo>
                <a:lnTo>
                  <a:pt x="95165" y="41754"/>
                </a:lnTo>
                <a:lnTo>
                  <a:pt x="96185" y="43418"/>
                </a:lnTo>
                <a:lnTo>
                  <a:pt x="98191" y="49611"/>
                </a:lnTo>
                <a:lnTo>
                  <a:pt x="98226" y="40899"/>
                </a:lnTo>
                <a:lnTo>
                  <a:pt x="90538" y="40800"/>
                </a:lnTo>
                <a:lnTo>
                  <a:pt x="90125" y="39805"/>
                </a:lnTo>
                <a:lnTo>
                  <a:pt x="89405" y="33103"/>
                </a:lnTo>
                <a:lnTo>
                  <a:pt x="86699" y="32413"/>
                </a:lnTo>
                <a:lnTo>
                  <a:pt x="76878" y="31970"/>
                </a:lnTo>
                <a:lnTo>
                  <a:pt x="75064" y="32926"/>
                </a:lnTo>
                <a:lnTo>
                  <a:pt x="73855" y="34555"/>
                </a:lnTo>
                <a:lnTo>
                  <a:pt x="71915" y="39559"/>
                </a:lnTo>
                <a:lnTo>
                  <a:pt x="65395" y="47676"/>
                </a:lnTo>
                <a:lnTo>
                  <a:pt x="62888" y="57010"/>
                </a:lnTo>
                <a:lnTo>
                  <a:pt x="62510" y="75147"/>
                </a:lnTo>
                <a:lnTo>
                  <a:pt x="63502" y="75601"/>
                </a:lnTo>
                <a:lnTo>
                  <a:pt x="67249" y="76106"/>
                </a:lnTo>
                <a:lnTo>
                  <a:pt x="68645" y="77233"/>
                </a:lnTo>
                <a:lnTo>
                  <a:pt x="70196" y="81131"/>
                </a:lnTo>
                <a:lnTo>
                  <a:pt x="71603" y="82567"/>
                </a:lnTo>
                <a:lnTo>
                  <a:pt x="79017" y="85060"/>
                </a:lnTo>
                <a:lnTo>
                  <a:pt x="88893" y="85429"/>
                </a:lnTo>
                <a:lnTo>
                  <a:pt x="89177" y="80695"/>
                </a:lnTo>
                <a:lnTo>
                  <a:pt x="90210" y="79300"/>
                </a:lnTo>
                <a:lnTo>
                  <a:pt x="94002" y="77750"/>
                </a:lnTo>
                <a:lnTo>
                  <a:pt x="95410" y="76344"/>
                </a:lnTo>
                <a:lnTo>
                  <a:pt x="98117" y="67981"/>
                </a:lnTo>
                <a:lnTo>
                  <a:pt x="98194" y="62958"/>
                </a:lnTo>
                <a:lnTo>
                  <a:pt x="97213" y="61522"/>
                </a:lnTo>
                <a:lnTo>
                  <a:pt x="95566" y="60565"/>
                </a:lnTo>
                <a:lnTo>
                  <a:pt x="93475" y="59926"/>
                </a:lnTo>
                <a:lnTo>
                  <a:pt x="92083" y="58509"/>
                </a:lnTo>
                <a:lnTo>
                  <a:pt x="89663" y="51074"/>
                </a:lnTo>
                <a:lnTo>
                  <a:pt x="86813" y="50322"/>
                </a:lnTo>
                <a:lnTo>
                  <a:pt x="73056" y="49755"/>
                </a:lnTo>
                <a:lnTo>
                  <a:pt x="72517" y="48752"/>
                </a:lnTo>
                <a:lnTo>
                  <a:pt x="71917" y="44991"/>
                </a:lnTo>
                <a:lnTo>
                  <a:pt x="70765" y="43591"/>
                </a:lnTo>
                <a:lnTo>
                  <a:pt x="63790" y="41159"/>
                </a:lnTo>
                <a:lnTo>
                  <a:pt x="63362" y="42029"/>
                </a:lnTo>
                <a:lnTo>
                  <a:pt x="62518" y="54355"/>
                </a:lnTo>
                <a:lnTo>
                  <a:pt x="65158" y="59387"/>
                </a:lnTo>
                <a:lnTo>
                  <a:pt x="70197" y="65961"/>
                </a:lnTo>
                <a:lnTo>
                  <a:pt x="73532" y="66860"/>
                </a:lnTo>
                <a:lnTo>
                  <a:pt x="110511" y="67580"/>
                </a:lnTo>
                <a:lnTo>
                  <a:pt x="112370" y="66588"/>
                </a:lnTo>
                <a:lnTo>
                  <a:pt x="113608" y="64934"/>
                </a:lnTo>
                <a:lnTo>
                  <a:pt x="115596" y="59892"/>
                </a:lnTo>
                <a:lnTo>
                  <a:pt x="116072" y="50121"/>
                </a:lnTo>
                <a:lnTo>
                  <a:pt x="93886" y="27522"/>
                </a:lnTo>
                <a:lnTo>
                  <a:pt x="88690" y="24972"/>
                </a:lnTo>
                <a:lnTo>
                  <a:pt x="85916" y="24291"/>
                </a:lnTo>
                <a:lnTo>
                  <a:pt x="84066" y="22846"/>
                </a:lnTo>
                <a:lnTo>
                  <a:pt x="82011" y="18595"/>
                </a:lnTo>
                <a:lnTo>
                  <a:pt x="80471" y="18056"/>
                </a:lnTo>
                <a:lnTo>
                  <a:pt x="78451" y="18689"/>
                </a:lnTo>
                <a:lnTo>
                  <a:pt x="71848" y="22684"/>
                </a:lnTo>
                <a:lnTo>
                  <a:pt x="71437" y="4972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3325" name="SMARTInkShape-Group92"/>
          <p:cNvGrpSpPr/>
          <p:nvPr/>
        </p:nvGrpSpPr>
        <p:grpSpPr>
          <a:xfrm>
            <a:off x="7608093" y="5500688"/>
            <a:ext cx="366110" cy="241102"/>
            <a:chOff x="7608093" y="5500688"/>
            <a:chExt cx="366110" cy="241102"/>
          </a:xfrm>
        </p:grpSpPr>
        <p:sp>
          <p:nvSpPr>
            <p:cNvPr id="13323" name="SMARTInkShape-208"/>
            <p:cNvSpPr/>
            <p:nvPr/>
          </p:nvSpPr>
          <p:spPr bwMode="auto">
            <a:xfrm>
              <a:off x="7608093" y="5500688"/>
              <a:ext cx="80214" cy="124966"/>
            </a:xfrm>
            <a:custGeom>
              <a:avLst/>
              <a:gdLst/>
              <a:ahLst/>
              <a:cxnLst/>
              <a:rect l="0" t="0" r="0" b="0"/>
              <a:pathLst>
                <a:path w="80214" h="124966">
                  <a:moveTo>
                    <a:pt x="0" y="0"/>
                  </a:moveTo>
                  <a:lnTo>
                    <a:pt x="0" y="8561"/>
                  </a:lnTo>
                  <a:lnTo>
                    <a:pt x="7689" y="16585"/>
                  </a:lnTo>
                  <a:lnTo>
                    <a:pt x="8562" y="22221"/>
                  </a:lnTo>
                  <a:lnTo>
                    <a:pt x="9678" y="23744"/>
                  </a:lnTo>
                  <a:lnTo>
                    <a:pt x="11412" y="24759"/>
                  </a:lnTo>
                  <a:lnTo>
                    <a:pt x="13562" y="25435"/>
                  </a:lnTo>
                  <a:lnTo>
                    <a:pt x="27008" y="36323"/>
                  </a:lnTo>
                  <a:lnTo>
                    <a:pt x="32840" y="40948"/>
                  </a:lnTo>
                  <a:lnTo>
                    <a:pt x="41700" y="43551"/>
                  </a:lnTo>
                  <a:lnTo>
                    <a:pt x="80213" y="44648"/>
                  </a:lnTo>
                  <a:lnTo>
                    <a:pt x="75581" y="44648"/>
                  </a:lnTo>
                  <a:lnTo>
                    <a:pt x="74200" y="43656"/>
                  </a:lnTo>
                  <a:lnTo>
                    <a:pt x="72665" y="39908"/>
                  </a:lnTo>
                  <a:lnTo>
                    <a:pt x="71263" y="38511"/>
                  </a:lnTo>
                  <a:lnTo>
                    <a:pt x="67061" y="36960"/>
                  </a:lnTo>
                  <a:lnTo>
                    <a:pt x="56279" y="34971"/>
                  </a:lnTo>
                  <a:lnTo>
                    <a:pt x="46376" y="28062"/>
                  </a:lnTo>
                  <a:lnTo>
                    <a:pt x="36133" y="26821"/>
                  </a:lnTo>
                  <a:lnTo>
                    <a:pt x="31102" y="26798"/>
                  </a:lnTo>
                  <a:lnTo>
                    <a:pt x="29664" y="28780"/>
                  </a:lnTo>
                  <a:lnTo>
                    <a:pt x="27357" y="43571"/>
                  </a:lnTo>
                  <a:lnTo>
                    <a:pt x="26796" y="85479"/>
                  </a:lnTo>
                  <a:lnTo>
                    <a:pt x="26789" y="114311"/>
                  </a:lnTo>
                  <a:lnTo>
                    <a:pt x="27781" y="114903"/>
                  </a:lnTo>
                  <a:lnTo>
                    <a:pt x="31530" y="115560"/>
                  </a:lnTo>
                  <a:lnTo>
                    <a:pt x="32927" y="114742"/>
                  </a:lnTo>
                  <a:lnTo>
                    <a:pt x="33858" y="113205"/>
                  </a:lnTo>
                  <a:lnTo>
                    <a:pt x="35168" y="106302"/>
                  </a:lnTo>
                  <a:lnTo>
                    <a:pt x="35351" y="103611"/>
                  </a:lnTo>
                  <a:lnTo>
                    <a:pt x="36468" y="101815"/>
                  </a:lnTo>
                  <a:lnTo>
                    <a:pt x="38202" y="100619"/>
                  </a:lnTo>
                  <a:lnTo>
                    <a:pt x="40351" y="99821"/>
                  </a:lnTo>
                  <a:lnTo>
                    <a:pt x="41783" y="97305"/>
                  </a:lnTo>
                  <a:lnTo>
                    <a:pt x="44272" y="78248"/>
                  </a:lnTo>
                  <a:lnTo>
                    <a:pt x="44648" y="33708"/>
                  </a:lnTo>
                  <a:lnTo>
                    <a:pt x="44648" y="30857"/>
                  </a:lnTo>
                  <a:lnTo>
                    <a:pt x="44648" y="32896"/>
                  </a:lnTo>
                  <a:lnTo>
                    <a:pt x="43657" y="33836"/>
                  </a:lnTo>
                  <a:lnTo>
                    <a:pt x="39908" y="34881"/>
                  </a:lnTo>
                  <a:lnTo>
                    <a:pt x="38512" y="36153"/>
                  </a:lnTo>
                  <a:lnTo>
                    <a:pt x="36960" y="40211"/>
                  </a:lnTo>
                  <a:lnTo>
                    <a:pt x="34971" y="57037"/>
                  </a:lnTo>
                  <a:lnTo>
                    <a:pt x="29656" y="68713"/>
                  </a:lnTo>
                  <a:lnTo>
                    <a:pt x="24311" y="104699"/>
                  </a:lnTo>
                  <a:lnTo>
                    <a:pt x="20727" y="112016"/>
                  </a:lnTo>
                  <a:lnTo>
                    <a:pt x="19134" y="118576"/>
                  </a:lnTo>
                  <a:lnTo>
                    <a:pt x="19701" y="120722"/>
                  </a:lnTo>
                  <a:lnTo>
                    <a:pt x="21072" y="122153"/>
                  </a:lnTo>
                  <a:lnTo>
                    <a:pt x="26691" y="124965"/>
                  </a:lnTo>
                  <a:lnTo>
                    <a:pt x="26781" y="117323"/>
                  </a:lnTo>
                  <a:lnTo>
                    <a:pt x="32925" y="109201"/>
                  </a:lnTo>
                  <a:lnTo>
                    <a:pt x="35351" y="99867"/>
                  </a:lnTo>
                  <a:lnTo>
                    <a:pt x="35719" y="62629"/>
                  </a:lnTo>
                  <a:lnTo>
                    <a:pt x="35719" y="76069"/>
                  </a:lnTo>
                  <a:lnTo>
                    <a:pt x="34727" y="77502"/>
                  </a:lnTo>
                  <a:lnTo>
                    <a:pt x="33072" y="78456"/>
                  </a:lnTo>
                  <a:lnTo>
                    <a:pt x="26793" y="80366"/>
                  </a:lnTo>
                  <a:lnTo>
                    <a:pt x="26791" y="80366"/>
                  </a:lnTo>
                  <a:lnTo>
                    <a:pt x="26791" y="80366"/>
                  </a:lnTo>
                  <a:lnTo>
                    <a:pt x="26789" y="80366"/>
                  </a:lnTo>
                  <a:lnTo>
                    <a:pt x="35719" y="80366"/>
                  </a:lnTo>
                  <a:lnTo>
                    <a:pt x="28030" y="80366"/>
                  </a:lnTo>
                  <a:lnTo>
                    <a:pt x="27617" y="79375"/>
                  </a:lnTo>
                  <a:lnTo>
                    <a:pt x="26789" y="71437"/>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24" name="SMARTInkShape-209"/>
            <p:cNvSpPr/>
            <p:nvPr/>
          </p:nvSpPr>
          <p:spPr bwMode="auto">
            <a:xfrm>
              <a:off x="7938891" y="5706070"/>
              <a:ext cx="35312" cy="35720"/>
            </a:xfrm>
            <a:custGeom>
              <a:avLst/>
              <a:gdLst/>
              <a:ahLst/>
              <a:cxnLst/>
              <a:rect l="0" t="0" r="0" b="0"/>
              <a:pathLst>
                <a:path w="35312" h="35720">
                  <a:moveTo>
                    <a:pt x="17460" y="0"/>
                  </a:moveTo>
                  <a:lnTo>
                    <a:pt x="17460" y="4740"/>
                  </a:lnTo>
                  <a:lnTo>
                    <a:pt x="16468" y="6136"/>
                  </a:lnTo>
                  <a:lnTo>
                    <a:pt x="14813" y="7068"/>
                  </a:lnTo>
                  <a:lnTo>
                    <a:pt x="8364" y="8685"/>
                  </a:lnTo>
                  <a:lnTo>
                    <a:pt x="0" y="8920"/>
                  </a:lnTo>
                  <a:lnTo>
                    <a:pt x="4459" y="8927"/>
                  </a:lnTo>
                  <a:lnTo>
                    <a:pt x="9366" y="11574"/>
                  </a:lnTo>
                  <a:lnTo>
                    <a:pt x="14856" y="15066"/>
                  </a:lnTo>
                  <a:lnTo>
                    <a:pt x="26464" y="17308"/>
                  </a:lnTo>
                  <a:lnTo>
                    <a:pt x="29416" y="17491"/>
                  </a:lnTo>
                  <a:lnTo>
                    <a:pt x="31384" y="18606"/>
                  </a:lnTo>
                  <a:lnTo>
                    <a:pt x="32696" y="20342"/>
                  </a:lnTo>
                  <a:lnTo>
                    <a:pt x="35274" y="26677"/>
                  </a:lnTo>
                  <a:lnTo>
                    <a:pt x="26757" y="35348"/>
                  </a:lnTo>
                  <a:lnTo>
                    <a:pt x="35311" y="35719"/>
                  </a:lnTo>
                  <a:lnTo>
                    <a:pt x="17937" y="35719"/>
                  </a:lnTo>
                  <a:lnTo>
                    <a:pt x="17472" y="27157"/>
                  </a:lnTo>
                  <a:lnTo>
                    <a:pt x="8530" y="2678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13328" name="SMARTInkShape-Group93"/>
          <p:cNvGrpSpPr/>
          <p:nvPr/>
        </p:nvGrpSpPr>
        <p:grpSpPr>
          <a:xfrm>
            <a:off x="3875484" y="5465010"/>
            <a:ext cx="423753" cy="410722"/>
            <a:chOff x="3875484" y="5465010"/>
            <a:chExt cx="423753" cy="410722"/>
          </a:xfrm>
        </p:grpSpPr>
        <p:sp>
          <p:nvSpPr>
            <p:cNvPr id="13326" name="SMARTInkShape-210"/>
            <p:cNvSpPr/>
            <p:nvPr/>
          </p:nvSpPr>
          <p:spPr bwMode="auto">
            <a:xfrm>
              <a:off x="3875484" y="5465010"/>
              <a:ext cx="423753" cy="410722"/>
            </a:xfrm>
            <a:custGeom>
              <a:avLst/>
              <a:gdLst/>
              <a:ahLst/>
              <a:cxnLst/>
              <a:rect l="0" t="0" r="0" b="0"/>
              <a:pathLst>
                <a:path w="423753" h="410722">
                  <a:moveTo>
                    <a:pt x="0" y="17818"/>
                  </a:moveTo>
                  <a:lnTo>
                    <a:pt x="0" y="1568"/>
                  </a:lnTo>
                  <a:lnTo>
                    <a:pt x="992" y="1032"/>
                  </a:lnTo>
                  <a:lnTo>
                    <a:pt x="13302" y="0"/>
                  </a:lnTo>
                  <a:lnTo>
                    <a:pt x="14822" y="978"/>
                  </a:lnTo>
                  <a:lnTo>
                    <a:pt x="15834" y="2623"/>
                  </a:lnTo>
                  <a:lnTo>
                    <a:pt x="16509" y="4712"/>
                  </a:lnTo>
                  <a:lnTo>
                    <a:pt x="17952" y="6104"/>
                  </a:lnTo>
                  <a:lnTo>
                    <a:pt x="22738" y="8063"/>
                  </a:lnTo>
                  <a:lnTo>
                    <a:pt x="22104" y="8338"/>
                  </a:lnTo>
                  <a:lnTo>
                    <a:pt x="13120" y="8888"/>
                  </a:lnTo>
                  <a:lnTo>
                    <a:pt x="12715" y="9880"/>
                  </a:lnTo>
                  <a:lnTo>
                    <a:pt x="17601" y="17450"/>
                  </a:lnTo>
                  <a:lnTo>
                    <a:pt x="22523" y="22449"/>
                  </a:lnTo>
                  <a:lnTo>
                    <a:pt x="27539" y="24837"/>
                  </a:lnTo>
                  <a:lnTo>
                    <a:pt x="30266" y="25474"/>
                  </a:lnTo>
                  <a:lnTo>
                    <a:pt x="38844" y="31110"/>
                  </a:lnTo>
                  <a:lnTo>
                    <a:pt x="79156" y="65453"/>
                  </a:lnTo>
                  <a:lnTo>
                    <a:pt x="91033" y="74375"/>
                  </a:lnTo>
                  <a:lnTo>
                    <a:pt x="95030" y="80326"/>
                  </a:lnTo>
                  <a:lnTo>
                    <a:pt x="97798" y="86279"/>
                  </a:lnTo>
                  <a:lnTo>
                    <a:pt x="102336" y="92232"/>
                  </a:lnTo>
                  <a:lnTo>
                    <a:pt x="145798" y="123112"/>
                  </a:lnTo>
                  <a:lnTo>
                    <a:pt x="169690" y="136512"/>
                  </a:lnTo>
                  <a:lnTo>
                    <a:pt x="211782" y="176962"/>
                  </a:lnTo>
                  <a:lnTo>
                    <a:pt x="245924" y="217328"/>
                  </a:lnTo>
                  <a:lnTo>
                    <a:pt x="272481" y="241076"/>
                  </a:lnTo>
                  <a:lnTo>
                    <a:pt x="281837" y="251981"/>
                  </a:lnTo>
                  <a:lnTo>
                    <a:pt x="301367" y="269713"/>
                  </a:lnTo>
                  <a:lnTo>
                    <a:pt x="319189" y="296868"/>
                  </a:lnTo>
                  <a:lnTo>
                    <a:pt x="357694" y="324261"/>
                  </a:lnTo>
                  <a:lnTo>
                    <a:pt x="395264" y="351072"/>
                  </a:lnTo>
                  <a:lnTo>
                    <a:pt x="396463" y="354088"/>
                  </a:lnTo>
                  <a:lnTo>
                    <a:pt x="396270" y="357092"/>
                  </a:lnTo>
                  <a:lnTo>
                    <a:pt x="395149" y="360086"/>
                  </a:lnTo>
                  <a:lnTo>
                    <a:pt x="395393" y="363075"/>
                  </a:lnTo>
                  <a:lnTo>
                    <a:pt x="400793" y="377979"/>
                  </a:lnTo>
                  <a:lnTo>
                    <a:pt x="400148" y="380957"/>
                  </a:lnTo>
                  <a:lnTo>
                    <a:pt x="396786" y="386911"/>
                  </a:lnTo>
                  <a:lnTo>
                    <a:pt x="396485" y="388895"/>
                  </a:lnTo>
                  <a:lnTo>
                    <a:pt x="397277" y="390219"/>
                  </a:lnTo>
                  <a:lnTo>
                    <a:pt x="398797" y="391101"/>
                  </a:lnTo>
                  <a:lnTo>
                    <a:pt x="399810" y="392681"/>
                  </a:lnTo>
                  <a:lnTo>
                    <a:pt x="400936" y="397083"/>
                  </a:lnTo>
                  <a:lnTo>
                    <a:pt x="402228" y="398654"/>
                  </a:lnTo>
                  <a:lnTo>
                    <a:pt x="419893" y="408678"/>
                  </a:lnTo>
                  <a:lnTo>
                    <a:pt x="423752" y="409814"/>
                  </a:lnTo>
                  <a:lnTo>
                    <a:pt x="423392" y="410118"/>
                  </a:lnTo>
                  <a:lnTo>
                    <a:pt x="391036" y="410721"/>
                  </a:lnTo>
                  <a:lnTo>
                    <a:pt x="384468" y="408077"/>
                  </a:lnTo>
                  <a:lnTo>
                    <a:pt x="360222" y="394473"/>
                  </a:lnTo>
                  <a:lnTo>
                    <a:pt x="348258" y="392865"/>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27" name="SMARTInkShape-211"/>
            <p:cNvSpPr/>
            <p:nvPr/>
          </p:nvSpPr>
          <p:spPr bwMode="auto">
            <a:xfrm>
              <a:off x="3982640" y="5589984"/>
              <a:ext cx="17861" cy="35684"/>
            </a:xfrm>
            <a:custGeom>
              <a:avLst/>
              <a:gdLst/>
              <a:ahLst/>
              <a:cxnLst/>
              <a:rect l="0" t="0" r="0" b="0"/>
              <a:pathLst>
                <a:path w="17861" h="35684">
                  <a:moveTo>
                    <a:pt x="17860" y="0"/>
                  </a:moveTo>
                  <a:lnTo>
                    <a:pt x="17860" y="21250"/>
                  </a:lnTo>
                  <a:lnTo>
                    <a:pt x="16868" y="23096"/>
                  </a:lnTo>
                  <a:lnTo>
                    <a:pt x="15214" y="24328"/>
                  </a:lnTo>
                  <a:lnTo>
                    <a:pt x="13120" y="25148"/>
                  </a:lnTo>
                  <a:lnTo>
                    <a:pt x="11724" y="26687"/>
                  </a:lnTo>
                  <a:lnTo>
                    <a:pt x="8962" y="35597"/>
                  </a:lnTo>
                  <a:lnTo>
                    <a:pt x="4199" y="35683"/>
                  </a:lnTo>
                  <a:lnTo>
                    <a:pt x="2800" y="34702"/>
                  </a:lnTo>
                  <a:lnTo>
                    <a:pt x="1866" y="33057"/>
                  </a:lnTo>
                  <a:lnTo>
                    <a:pt x="110" y="19468"/>
                  </a:lnTo>
                  <a:lnTo>
                    <a:pt x="0" y="8930"/>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grpSp>
        <p:nvGrpSpPr>
          <p:cNvPr id="13331" name="SMARTInkShape-Group94"/>
          <p:cNvGrpSpPr/>
          <p:nvPr/>
        </p:nvGrpSpPr>
        <p:grpSpPr>
          <a:xfrm>
            <a:off x="7500969" y="5322094"/>
            <a:ext cx="383900" cy="473274"/>
            <a:chOff x="7500969" y="5322094"/>
            <a:chExt cx="383900" cy="473274"/>
          </a:xfrm>
        </p:grpSpPr>
        <p:sp>
          <p:nvSpPr>
            <p:cNvPr id="13329" name="SMARTInkShape-212"/>
            <p:cNvSpPr/>
            <p:nvPr/>
          </p:nvSpPr>
          <p:spPr bwMode="auto">
            <a:xfrm>
              <a:off x="7715249" y="5527477"/>
              <a:ext cx="26790" cy="17857"/>
            </a:xfrm>
            <a:custGeom>
              <a:avLst/>
              <a:gdLst/>
              <a:ahLst/>
              <a:cxnLst/>
              <a:rect l="0" t="0" r="0" b="0"/>
              <a:pathLst>
                <a:path w="26790" h="17857">
                  <a:moveTo>
                    <a:pt x="26789" y="0"/>
                  </a:moveTo>
                  <a:lnTo>
                    <a:pt x="17861" y="0"/>
                  </a:lnTo>
                  <a:lnTo>
                    <a:pt x="17860" y="8561"/>
                  </a:lnTo>
                  <a:lnTo>
                    <a:pt x="13120" y="8820"/>
                  </a:lnTo>
                  <a:lnTo>
                    <a:pt x="11723" y="9849"/>
                  </a:lnTo>
                  <a:lnTo>
                    <a:pt x="9093" y="17302"/>
                  </a:lnTo>
                  <a:lnTo>
                    <a:pt x="9039" y="17488"/>
                  </a:lnTo>
                  <a:lnTo>
                    <a:pt x="111" y="17856"/>
                  </a:lnTo>
                  <a:lnTo>
                    <a:pt x="0" y="8929"/>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3330" name="SMARTInkShape-213"/>
            <p:cNvSpPr/>
            <p:nvPr/>
          </p:nvSpPr>
          <p:spPr bwMode="auto">
            <a:xfrm>
              <a:off x="7500969" y="5322094"/>
              <a:ext cx="383900" cy="473274"/>
            </a:xfrm>
            <a:custGeom>
              <a:avLst/>
              <a:gdLst/>
              <a:ahLst/>
              <a:cxnLst/>
              <a:rect l="0" t="0" r="0" b="0"/>
              <a:pathLst>
                <a:path w="383900" h="473274">
                  <a:moveTo>
                    <a:pt x="8897" y="0"/>
                  </a:moveTo>
                  <a:lnTo>
                    <a:pt x="8897" y="4739"/>
                  </a:lnTo>
                  <a:lnTo>
                    <a:pt x="7906" y="6136"/>
                  </a:lnTo>
                  <a:lnTo>
                    <a:pt x="6252" y="7067"/>
                  </a:lnTo>
                  <a:lnTo>
                    <a:pt x="1210" y="8562"/>
                  </a:lnTo>
                  <a:lnTo>
                    <a:pt x="520" y="11412"/>
                  </a:lnTo>
                  <a:lnTo>
                    <a:pt x="0" y="22222"/>
                  </a:lnTo>
                  <a:lnTo>
                    <a:pt x="2628" y="27405"/>
                  </a:lnTo>
                  <a:lnTo>
                    <a:pt x="20959" y="47660"/>
                  </a:lnTo>
                  <a:lnTo>
                    <a:pt x="42775" y="65158"/>
                  </a:lnTo>
                  <a:lnTo>
                    <a:pt x="77774" y="104334"/>
                  </a:lnTo>
                  <a:lnTo>
                    <a:pt x="119055" y="137758"/>
                  </a:lnTo>
                  <a:lnTo>
                    <a:pt x="154751" y="178850"/>
                  </a:lnTo>
                  <a:lnTo>
                    <a:pt x="191460" y="218042"/>
                  </a:lnTo>
                  <a:lnTo>
                    <a:pt x="234290" y="261089"/>
                  </a:lnTo>
                  <a:lnTo>
                    <a:pt x="270762" y="303719"/>
                  </a:lnTo>
                  <a:lnTo>
                    <a:pt x="294633" y="327186"/>
                  </a:lnTo>
                  <a:lnTo>
                    <a:pt x="305555" y="335916"/>
                  </a:lnTo>
                  <a:lnTo>
                    <a:pt x="340876" y="376358"/>
                  </a:lnTo>
                  <a:lnTo>
                    <a:pt x="369025" y="418071"/>
                  </a:lnTo>
                  <a:lnTo>
                    <a:pt x="379969" y="434661"/>
                  </a:lnTo>
                  <a:lnTo>
                    <a:pt x="383712" y="456670"/>
                  </a:lnTo>
                  <a:lnTo>
                    <a:pt x="383899" y="467568"/>
                  </a:lnTo>
                  <a:lnTo>
                    <a:pt x="382921" y="469470"/>
                  </a:lnTo>
                  <a:lnTo>
                    <a:pt x="381279" y="470737"/>
                  </a:lnTo>
                  <a:lnTo>
                    <a:pt x="375382" y="473124"/>
                  </a:lnTo>
                  <a:lnTo>
                    <a:pt x="366085" y="473273"/>
                  </a:lnTo>
                </a:path>
              </a:pathLst>
            </a:custGeom>
            <a:solidFill>
              <a:schemeClr val="accent1"/>
            </a:solidFill>
            <a:ln w="19050" cap="flat" cmpd="sng" algn="ctr">
              <a:solidFill>
                <a:srgbClr val="0000FF"/>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2" name="TextBox 1"/>
          <p:cNvSpPr txBox="1"/>
          <p:nvPr/>
        </p:nvSpPr>
        <p:spPr>
          <a:xfrm>
            <a:off x="2330648" y="990600"/>
            <a:ext cx="5446515" cy="461665"/>
          </a:xfrm>
          <a:prstGeom prst="rect">
            <a:avLst/>
          </a:prstGeom>
          <a:noFill/>
        </p:spPr>
        <p:txBody>
          <a:bodyPr wrap="square" rtlCol="0">
            <a:spAutoFit/>
          </a:bodyPr>
          <a:lstStyle/>
          <a:p>
            <a:r>
              <a:rPr lang="en-US" sz="2400" b="1" dirty="0" smtClean="0"/>
              <a:t>TRANSVERSE WAVE</a:t>
            </a:r>
            <a:endParaRPr lang="en-US" sz="2400" b="1" dirty="0"/>
          </a:p>
        </p:txBody>
      </p:sp>
    </p:spTree>
    <p:extLst>
      <p:ext uri="{BB962C8B-B14F-4D97-AF65-F5344CB8AC3E}">
        <p14:creationId xmlns:p14="http://schemas.microsoft.com/office/powerpoint/2010/main" val="28334093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8" name="Group 6"/>
          <p:cNvGrpSpPr>
            <a:grpSpLocks/>
          </p:cNvGrpSpPr>
          <p:nvPr/>
        </p:nvGrpSpPr>
        <p:grpSpPr bwMode="auto">
          <a:xfrm>
            <a:off x="992188" y="3365500"/>
            <a:ext cx="7229475" cy="2959100"/>
            <a:chOff x="1821" y="2704"/>
            <a:chExt cx="8832" cy="3579"/>
          </a:xfrm>
        </p:grpSpPr>
        <p:grpSp>
          <p:nvGrpSpPr>
            <p:cNvPr id="49172" name="Group 7"/>
            <p:cNvGrpSpPr>
              <a:grpSpLocks/>
            </p:cNvGrpSpPr>
            <p:nvPr/>
          </p:nvGrpSpPr>
          <p:grpSpPr bwMode="auto">
            <a:xfrm>
              <a:off x="1821" y="2704"/>
              <a:ext cx="2946" cy="1792"/>
              <a:chOff x="1821" y="5772"/>
              <a:chExt cx="2946" cy="1792"/>
            </a:xfrm>
          </p:grpSpPr>
          <p:sp>
            <p:nvSpPr>
              <p:cNvPr id="49179" name="Freeform 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80" name="Freeform 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nvGrpSpPr>
            <p:cNvPr id="49173" name="Group 10"/>
            <p:cNvGrpSpPr>
              <a:grpSpLocks/>
            </p:cNvGrpSpPr>
            <p:nvPr/>
          </p:nvGrpSpPr>
          <p:grpSpPr bwMode="auto">
            <a:xfrm flipV="1">
              <a:off x="4764" y="4491"/>
              <a:ext cx="2946" cy="1792"/>
              <a:chOff x="1821" y="5772"/>
              <a:chExt cx="2946" cy="1792"/>
            </a:xfrm>
          </p:grpSpPr>
          <p:sp>
            <p:nvSpPr>
              <p:cNvPr id="49177" name="Freeform 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78" name="Freeform 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nvGrpSpPr>
            <p:cNvPr id="49174" name="Group 13"/>
            <p:cNvGrpSpPr>
              <a:grpSpLocks/>
            </p:cNvGrpSpPr>
            <p:nvPr/>
          </p:nvGrpSpPr>
          <p:grpSpPr bwMode="auto">
            <a:xfrm>
              <a:off x="7707" y="2704"/>
              <a:ext cx="2946" cy="1792"/>
              <a:chOff x="1821" y="5772"/>
              <a:chExt cx="2946" cy="1792"/>
            </a:xfrm>
          </p:grpSpPr>
          <p:sp>
            <p:nvSpPr>
              <p:cNvPr id="49175" name="Freeform 1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76" name="Freeform 1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sp>
        <p:nvSpPr>
          <p:cNvPr id="13328" name="Line 16"/>
          <p:cNvSpPr>
            <a:spLocks noChangeShapeType="1"/>
          </p:cNvSpPr>
          <p:nvPr/>
        </p:nvSpPr>
        <p:spPr bwMode="auto">
          <a:xfrm>
            <a:off x="990600" y="4845050"/>
            <a:ext cx="7239000" cy="0"/>
          </a:xfrm>
          <a:prstGeom prst="line">
            <a:avLst/>
          </a:prstGeom>
          <a:noFill/>
          <a:ln w="38100">
            <a:solidFill>
              <a:schemeClr val="tx1"/>
            </a:solidFill>
            <a:prstDash val="sysDot"/>
            <a:round/>
            <a:headEnd/>
            <a:tailEnd/>
          </a:ln>
        </p:spPr>
        <p:txBody>
          <a:bodyPr/>
          <a:lstStyle/>
          <a:p>
            <a:endParaRPr lang="en-US"/>
          </a:p>
        </p:txBody>
      </p:sp>
      <p:sp>
        <p:nvSpPr>
          <p:cNvPr id="13332" name="Text Box 20"/>
          <p:cNvSpPr txBox="1">
            <a:spLocks noChangeArrowheads="1"/>
          </p:cNvSpPr>
          <p:nvPr/>
        </p:nvSpPr>
        <p:spPr bwMode="auto">
          <a:xfrm>
            <a:off x="457200" y="4965700"/>
            <a:ext cx="26892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Amplitude</a:t>
            </a:r>
            <a:endParaRPr lang="en-US" sz="3200">
              <a:effectLst>
                <a:outerShdw blurRad="38100" dist="38100" dir="2700000" algn="tl">
                  <a:srgbClr val="000000"/>
                </a:outerShdw>
              </a:effectLst>
              <a:latin typeface="Comic Sans MS" pitchFamily="66" charset="0"/>
              <a:cs typeface="Arial" charset="0"/>
            </a:endParaRPr>
          </a:p>
        </p:txBody>
      </p:sp>
      <p:sp>
        <p:nvSpPr>
          <p:cNvPr id="13335" name="Text Box 23"/>
          <p:cNvSpPr txBox="1">
            <a:spLocks noChangeArrowheads="1"/>
          </p:cNvSpPr>
          <p:nvPr/>
        </p:nvSpPr>
        <p:spPr bwMode="auto">
          <a:xfrm>
            <a:off x="5564188" y="2406650"/>
            <a:ext cx="2057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Crest</a:t>
            </a:r>
            <a:endParaRPr lang="en-US" sz="3200">
              <a:effectLst>
                <a:outerShdw blurRad="38100" dist="38100" dir="2700000" algn="tl">
                  <a:srgbClr val="000000"/>
                </a:outerShdw>
              </a:effectLst>
              <a:latin typeface="Comic Sans MS" pitchFamily="66" charset="0"/>
              <a:cs typeface="Arial" charset="0"/>
            </a:endParaRPr>
          </a:p>
        </p:txBody>
      </p:sp>
      <p:sp>
        <p:nvSpPr>
          <p:cNvPr id="13336" name="Freeform 24"/>
          <p:cNvSpPr>
            <a:spLocks/>
          </p:cNvSpPr>
          <p:nvPr/>
        </p:nvSpPr>
        <p:spPr bwMode="auto">
          <a:xfrm>
            <a:off x="7243763" y="2743200"/>
            <a:ext cx="376237" cy="481013"/>
          </a:xfrm>
          <a:custGeom>
            <a:avLst/>
            <a:gdLst>
              <a:gd name="T0" fmla="*/ 2147483647 w 592"/>
              <a:gd name="T1" fmla="*/ 0 h 759"/>
              <a:gd name="T2" fmla="*/ 2147483647 w 592"/>
              <a:gd name="T3" fmla="*/ 2147483647 h 759"/>
              <a:gd name="T4" fmla="*/ 0 w 592"/>
              <a:gd name="T5" fmla="*/ 2147483647 h 759"/>
              <a:gd name="T6" fmla="*/ 0 60000 65536"/>
              <a:gd name="T7" fmla="*/ 0 60000 65536"/>
              <a:gd name="T8" fmla="*/ 0 60000 65536"/>
            </a:gdLst>
            <a:ahLst/>
            <a:cxnLst>
              <a:cxn ang="T6">
                <a:pos x="T0" y="T1"/>
              </a:cxn>
              <a:cxn ang="T7">
                <a:pos x="T2" y="T3"/>
              </a:cxn>
              <a:cxn ang="T8">
                <a:pos x="T4" y="T5"/>
              </a:cxn>
            </a:cxnLst>
            <a:rect l="0" t="0" r="r" b="b"/>
            <a:pathLst>
              <a:path w="592" h="759">
                <a:moveTo>
                  <a:pt x="45" y="0"/>
                </a:moveTo>
                <a:cubicBezTo>
                  <a:pt x="315" y="30"/>
                  <a:pt x="592" y="54"/>
                  <a:pt x="585" y="180"/>
                </a:cubicBezTo>
                <a:cubicBezTo>
                  <a:pt x="578" y="306"/>
                  <a:pt x="122" y="639"/>
                  <a:pt x="0" y="759"/>
                </a:cubicBezTo>
              </a:path>
            </a:pathLst>
          </a:custGeom>
          <a:noFill/>
          <a:ln w="28575" cmpd="sng">
            <a:solidFill>
              <a:schemeClr val="tx1"/>
            </a:solidFill>
            <a:round/>
            <a:headEnd/>
            <a:tailEnd type="stealth" w="med" len="med"/>
          </a:ln>
        </p:spPr>
        <p:txBody>
          <a:bodyPr/>
          <a:lstStyle/>
          <a:p>
            <a:endParaRPr lang="en-US"/>
          </a:p>
        </p:txBody>
      </p:sp>
      <p:sp>
        <p:nvSpPr>
          <p:cNvPr id="13337" name="Text Box 25"/>
          <p:cNvSpPr txBox="1">
            <a:spLocks noChangeArrowheads="1"/>
          </p:cNvSpPr>
          <p:nvPr/>
        </p:nvSpPr>
        <p:spPr bwMode="auto">
          <a:xfrm>
            <a:off x="6324600" y="5176838"/>
            <a:ext cx="2274888"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Baseline</a:t>
            </a:r>
            <a:endParaRPr lang="en-US" sz="3200">
              <a:effectLst>
                <a:outerShdw blurRad="38100" dist="38100" dir="2700000" algn="tl">
                  <a:srgbClr val="000000"/>
                </a:outerShdw>
              </a:effectLst>
              <a:latin typeface="Comic Sans MS" pitchFamily="66" charset="0"/>
              <a:cs typeface="Arial" charset="0"/>
            </a:endParaRPr>
          </a:p>
        </p:txBody>
      </p:sp>
      <p:sp>
        <p:nvSpPr>
          <p:cNvPr id="13338" name="Freeform 26"/>
          <p:cNvSpPr>
            <a:spLocks/>
          </p:cNvSpPr>
          <p:nvPr/>
        </p:nvSpPr>
        <p:spPr bwMode="auto">
          <a:xfrm>
            <a:off x="6096000" y="4930775"/>
            <a:ext cx="457200" cy="631825"/>
          </a:xfrm>
          <a:custGeom>
            <a:avLst/>
            <a:gdLst>
              <a:gd name="T0" fmla="*/ 2147483647 w 720"/>
              <a:gd name="T1" fmla="*/ 2147483647 h 994"/>
              <a:gd name="T2" fmla="*/ 2147483647 w 720"/>
              <a:gd name="T3" fmla="*/ 2147483647 h 994"/>
              <a:gd name="T4" fmla="*/ 2147483647 w 720"/>
              <a:gd name="T5" fmla="*/ 2147483647 h 994"/>
              <a:gd name="T6" fmla="*/ 0 w 720"/>
              <a:gd name="T7" fmla="*/ 0 h 9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0" h="994">
                <a:moveTo>
                  <a:pt x="720" y="840"/>
                </a:moveTo>
                <a:cubicBezTo>
                  <a:pt x="646" y="857"/>
                  <a:pt x="386" y="994"/>
                  <a:pt x="282" y="941"/>
                </a:cubicBezTo>
                <a:cubicBezTo>
                  <a:pt x="178" y="888"/>
                  <a:pt x="144" y="682"/>
                  <a:pt x="97" y="525"/>
                </a:cubicBezTo>
                <a:cubicBezTo>
                  <a:pt x="50" y="368"/>
                  <a:pt x="20" y="109"/>
                  <a:pt x="0" y="0"/>
                </a:cubicBezTo>
              </a:path>
            </a:pathLst>
          </a:custGeom>
          <a:noFill/>
          <a:ln w="28575" cmpd="sng">
            <a:solidFill>
              <a:schemeClr val="tx1"/>
            </a:solidFill>
            <a:round/>
            <a:headEnd/>
            <a:tailEnd type="stealth" w="med" len="med"/>
          </a:ln>
        </p:spPr>
        <p:txBody>
          <a:bodyPr/>
          <a:lstStyle/>
          <a:p>
            <a:endParaRPr lang="en-US"/>
          </a:p>
        </p:txBody>
      </p:sp>
      <p:sp>
        <p:nvSpPr>
          <p:cNvPr id="13339" name="Text Box 27"/>
          <p:cNvSpPr txBox="1">
            <a:spLocks noChangeArrowheads="1"/>
          </p:cNvSpPr>
          <p:nvPr/>
        </p:nvSpPr>
        <p:spPr bwMode="auto">
          <a:xfrm>
            <a:off x="1295400" y="5918200"/>
            <a:ext cx="24145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Trough</a:t>
            </a:r>
            <a:endParaRPr lang="en-US" sz="3200">
              <a:effectLst>
                <a:outerShdw blurRad="38100" dist="38100" dir="2700000" algn="tl">
                  <a:srgbClr val="000000"/>
                </a:outerShdw>
              </a:effectLst>
              <a:latin typeface="Comic Sans MS" pitchFamily="66" charset="0"/>
              <a:cs typeface="Arial" charset="0"/>
            </a:endParaRPr>
          </a:p>
        </p:txBody>
      </p:sp>
      <p:sp>
        <p:nvSpPr>
          <p:cNvPr id="13340" name="Freeform 28"/>
          <p:cNvSpPr>
            <a:spLocks/>
          </p:cNvSpPr>
          <p:nvPr/>
        </p:nvSpPr>
        <p:spPr bwMode="auto">
          <a:xfrm>
            <a:off x="3352800" y="6148388"/>
            <a:ext cx="819150" cy="261937"/>
          </a:xfrm>
          <a:custGeom>
            <a:avLst/>
            <a:gdLst>
              <a:gd name="T0" fmla="*/ 0 w 516"/>
              <a:gd name="T1" fmla="*/ 2147483647 h 165"/>
              <a:gd name="T2" fmla="*/ 2147483647 w 516"/>
              <a:gd name="T3" fmla="*/ 2147483647 h 165"/>
              <a:gd name="T4" fmla="*/ 2147483647 w 516"/>
              <a:gd name="T5" fmla="*/ 2147483647 h 165"/>
              <a:gd name="T6" fmla="*/ 2147483647 w 516"/>
              <a:gd name="T7" fmla="*/ 2147483647 h 1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6" h="165">
                <a:moveTo>
                  <a:pt x="0" y="55"/>
                </a:moveTo>
                <a:cubicBezTo>
                  <a:pt x="34" y="48"/>
                  <a:pt x="153" y="0"/>
                  <a:pt x="202" y="15"/>
                </a:cubicBezTo>
                <a:cubicBezTo>
                  <a:pt x="251" y="30"/>
                  <a:pt x="244" y="127"/>
                  <a:pt x="296" y="146"/>
                </a:cubicBezTo>
                <a:cubicBezTo>
                  <a:pt x="348" y="165"/>
                  <a:pt x="470" y="133"/>
                  <a:pt x="516" y="130"/>
                </a:cubicBezTo>
              </a:path>
            </a:pathLst>
          </a:custGeom>
          <a:noFill/>
          <a:ln w="28575" cmpd="sng">
            <a:solidFill>
              <a:schemeClr val="tx1"/>
            </a:solidFill>
            <a:round/>
            <a:headEnd/>
            <a:tailEnd type="stealth" w="med" len="med"/>
          </a:ln>
        </p:spPr>
        <p:txBody>
          <a:bodyPr/>
          <a:lstStyle/>
          <a:p>
            <a:endParaRPr lang="en-US"/>
          </a:p>
        </p:txBody>
      </p:sp>
      <p:grpSp>
        <p:nvGrpSpPr>
          <p:cNvPr id="13352" name="Group 40"/>
          <p:cNvGrpSpPr>
            <a:grpSpLocks/>
          </p:cNvGrpSpPr>
          <p:nvPr/>
        </p:nvGrpSpPr>
        <p:grpSpPr bwMode="auto">
          <a:xfrm>
            <a:off x="2195513" y="3022600"/>
            <a:ext cx="4814887" cy="711200"/>
            <a:chOff x="1630" y="1904"/>
            <a:chExt cx="3033" cy="448"/>
          </a:xfrm>
        </p:grpSpPr>
        <p:sp>
          <p:nvSpPr>
            <p:cNvPr id="13329" name="Text Box 17"/>
            <p:cNvSpPr txBox="1">
              <a:spLocks noChangeArrowheads="1"/>
            </p:cNvSpPr>
            <p:nvPr/>
          </p:nvSpPr>
          <p:spPr bwMode="auto">
            <a:xfrm>
              <a:off x="2311" y="1904"/>
              <a:ext cx="168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Wavelength</a:t>
              </a:r>
              <a:endParaRPr lang="en-US" sz="3200">
                <a:effectLst>
                  <a:outerShdw blurRad="38100" dist="38100" dir="2700000" algn="tl">
                    <a:srgbClr val="000000"/>
                  </a:outerShdw>
                </a:effectLst>
                <a:latin typeface="Comic Sans MS" pitchFamily="66" charset="0"/>
                <a:cs typeface="Arial" charset="0"/>
              </a:endParaRPr>
            </a:p>
          </p:txBody>
        </p:sp>
        <p:sp>
          <p:nvSpPr>
            <p:cNvPr id="49170" name="Freeform 18"/>
            <p:cNvSpPr>
              <a:spLocks/>
            </p:cNvSpPr>
            <p:nvPr/>
          </p:nvSpPr>
          <p:spPr bwMode="auto">
            <a:xfrm>
              <a:off x="1630" y="2079"/>
              <a:ext cx="760" cy="2"/>
            </a:xfrm>
            <a:custGeom>
              <a:avLst/>
              <a:gdLst>
                <a:gd name="T0" fmla="*/ 760 w 760"/>
                <a:gd name="T1" fmla="*/ 0 h 2"/>
                <a:gd name="T2" fmla="*/ 0 w 760"/>
                <a:gd name="T3" fmla="*/ 2 h 2"/>
                <a:gd name="T4" fmla="*/ 0 60000 65536"/>
                <a:gd name="T5" fmla="*/ 0 60000 65536"/>
              </a:gdLst>
              <a:ahLst/>
              <a:cxnLst>
                <a:cxn ang="T4">
                  <a:pos x="T0" y="T1"/>
                </a:cxn>
                <a:cxn ang="T5">
                  <a:pos x="T2" y="T3"/>
                </a:cxn>
              </a:cxnLst>
              <a:rect l="0" t="0" r="r" b="b"/>
              <a:pathLst>
                <a:path w="760" h="2">
                  <a:moveTo>
                    <a:pt x="760" y="0"/>
                  </a:moveTo>
                  <a:lnTo>
                    <a:pt x="0" y="2"/>
                  </a:lnTo>
                </a:path>
              </a:pathLst>
            </a:custGeom>
            <a:noFill/>
            <a:ln w="28575" cmpd="sng">
              <a:solidFill>
                <a:schemeClr val="tx1"/>
              </a:solidFill>
              <a:round/>
              <a:headEnd/>
              <a:tailEnd type="stealth" w="med" len="med"/>
            </a:ln>
          </p:spPr>
          <p:txBody>
            <a:bodyPr/>
            <a:lstStyle/>
            <a:p>
              <a:endParaRPr lang="en-US"/>
            </a:p>
          </p:txBody>
        </p:sp>
        <p:sp>
          <p:nvSpPr>
            <p:cNvPr id="49171" name="Freeform 33"/>
            <p:cNvSpPr>
              <a:spLocks/>
            </p:cNvSpPr>
            <p:nvPr/>
          </p:nvSpPr>
          <p:spPr bwMode="auto">
            <a:xfrm>
              <a:off x="3903" y="2078"/>
              <a:ext cx="760" cy="2"/>
            </a:xfrm>
            <a:custGeom>
              <a:avLst/>
              <a:gdLst>
                <a:gd name="T0" fmla="*/ 760 w 760"/>
                <a:gd name="T1" fmla="*/ 0 h 2"/>
                <a:gd name="T2" fmla="*/ 0 w 760"/>
                <a:gd name="T3" fmla="*/ 2 h 2"/>
                <a:gd name="T4" fmla="*/ 0 60000 65536"/>
                <a:gd name="T5" fmla="*/ 0 60000 65536"/>
              </a:gdLst>
              <a:ahLst/>
              <a:cxnLst>
                <a:cxn ang="T4">
                  <a:pos x="T0" y="T1"/>
                </a:cxn>
                <a:cxn ang="T5">
                  <a:pos x="T2" y="T3"/>
                </a:cxn>
              </a:cxnLst>
              <a:rect l="0" t="0" r="r" b="b"/>
              <a:pathLst>
                <a:path w="760" h="2">
                  <a:moveTo>
                    <a:pt x="760" y="0"/>
                  </a:moveTo>
                  <a:lnTo>
                    <a:pt x="0" y="2"/>
                  </a:lnTo>
                </a:path>
              </a:pathLst>
            </a:custGeom>
            <a:noFill/>
            <a:ln w="28575" cmpd="sng">
              <a:solidFill>
                <a:schemeClr val="tx1"/>
              </a:solidFill>
              <a:round/>
              <a:headEnd type="triangle" w="med" len="med"/>
              <a:tailEnd type="none" w="med" len="med"/>
            </a:ln>
          </p:spPr>
          <p:txBody>
            <a:bodyPr/>
            <a:lstStyle/>
            <a:p>
              <a:endParaRPr lang="en-US"/>
            </a:p>
          </p:txBody>
        </p:sp>
      </p:grpSp>
      <p:grpSp>
        <p:nvGrpSpPr>
          <p:cNvPr id="13351" name="Group 39"/>
          <p:cNvGrpSpPr>
            <a:grpSpLocks/>
          </p:cNvGrpSpPr>
          <p:nvPr/>
        </p:nvGrpSpPr>
        <p:grpSpPr bwMode="auto">
          <a:xfrm>
            <a:off x="2198688" y="3351213"/>
            <a:ext cx="1133475" cy="1931987"/>
            <a:chOff x="1358" y="2111"/>
            <a:chExt cx="714" cy="1217"/>
          </a:xfrm>
        </p:grpSpPr>
        <p:sp>
          <p:nvSpPr>
            <p:cNvPr id="49166" name="Line 21"/>
            <p:cNvSpPr>
              <a:spLocks noChangeShapeType="1"/>
            </p:cNvSpPr>
            <p:nvPr/>
          </p:nvSpPr>
          <p:spPr bwMode="auto">
            <a:xfrm>
              <a:off x="1358" y="2706"/>
              <a:ext cx="0" cy="345"/>
            </a:xfrm>
            <a:prstGeom prst="line">
              <a:avLst/>
            </a:prstGeom>
            <a:noFill/>
            <a:ln w="28575">
              <a:solidFill>
                <a:schemeClr val="tx1"/>
              </a:solidFill>
              <a:round/>
              <a:headEnd/>
              <a:tailEnd type="stealth" w="med" len="med"/>
            </a:ln>
          </p:spPr>
          <p:txBody>
            <a:bodyPr/>
            <a:lstStyle/>
            <a:p>
              <a:endParaRPr lang="en-US"/>
            </a:p>
          </p:txBody>
        </p:sp>
        <p:sp>
          <p:nvSpPr>
            <p:cNvPr id="49167" name="Line 32"/>
            <p:cNvSpPr>
              <a:spLocks noChangeShapeType="1"/>
            </p:cNvSpPr>
            <p:nvPr/>
          </p:nvSpPr>
          <p:spPr bwMode="auto">
            <a:xfrm>
              <a:off x="1358" y="2111"/>
              <a:ext cx="0" cy="345"/>
            </a:xfrm>
            <a:prstGeom prst="line">
              <a:avLst/>
            </a:prstGeom>
            <a:noFill/>
            <a:ln w="28575">
              <a:solidFill>
                <a:schemeClr val="tx1"/>
              </a:solidFill>
              <a:round/>
              <a:headEnd type="triangle" w="med" len="med"/>
              <a:tailEnd/>
            </a:ln>
          </p:spPr>
          <p:txBody>
            <a:bodyPr/>
            <a:lstStyle/>
            <a:p>
              <a:endParaRPr lang="en-US"/>
            </a:p>
          </p:txBody>
        </p:sp>
        <p:sp>
          <p:nvSpPr>
            <p:cNvPr id="49168" name="Freeform 36"/>
            <p:cNvSpPr>
              <a:spLocks/>
            </p:cNvSpPr>
            <p:nvPr/>
          </p:nvSpPr>
          <p:spPr bwMode="auto">
            <a:xfrm>
              <a:off x="1440" y="2640"/>
              <a:ext cx="632" cy="688"/>
            </a:xfrm>
            <a:custGeom>
              <a:avLst/>
              <a:gdLst>
                <a:gd name="T0" fmla="*/ 336 w 632"/>
                <a:gd name="T1" fmla="*/ 672 h 688"/>
                <a:gd name="T2" fmla="*/ 576 w 632"/>
                <a:gd name="T3" fmla="*/ 576 h 688"/>
                <a:gd name="T4" fmla="*/ 0 w 632"/>
                <a:gd name="T5" fmla="*/ 0 h 688"/>
                <a:gd name="T6" fmla="*/ 0 60000 65536"/>
                <a:gd name="T7" fmla="*/ 0 60000 65536"/>
                <a:gd name="T8" fmla="*/ 0 60000 65536"/>
              </a:gdLst>
              <a:ahLst/>
              <a:cxnLst>
                <a:cxn ang="T6">
                  <a:pos x="T0" y="T1"/>
                </a:cxn>
                <a:cxn ang="T7">
                  <a:pos x="T2" y="T3"/>
                </a:cxn>
                <a:cxn ang="T8">
                  <a:pos x="T4" y="T5"/>
                </a:cxn>
              </a:cxnLst>
              <a:rect l="0" t="0" r="r" b="b"/>
              <a:pathLst>
                <a:path w="632" h="688">
                  <a:moveTo>
                    <a:pt x="336" y="672"/>
                  </a:moveTo>
                  <a:cubicBezTo>
                    <a:pt x="484" y="680"/>
                    <a:pt x="632" y="688"/>
                    <a:pt x="576" y="576"/>
                  </a:cubicBezTo>
                  <a:cubicBezTo>
                    <a:pt x="520" y="464"/>
                    <a:pt x="96" y="96"/>
                    <a:pt x="0" y="0"/>
                  </a:cubicBezTo>
                </a:path>
              </a:pathLst>
            </a:custGeom>
            <a:noFill/>
            <a:ln w="28575" cap="sq" cmpd="sng">
              <a:solidFill>
                <a:schemeClr val="tx1"/>
              </a:solidFill>
              <a:prstDash val="solid"/>
              <a:round/>
              <a:headEnd type="none" w="sm" len="sm"/>
              <a:tailEnd type="triangle" w="med" len="med"/>
            </a:ln>
            <a:effectLst/>
          </p:spPr>
          <p:txBody>
            <a:bodyPr/>
            <a:lstStyle/>
            <a:p>
              <a:endParaRPr lang="en-US"/>
            </a:p>
          </p:txBody>
        </p:sp>
      </p:grpSp>
      <p:sp>
        <p:nvSpPr>
          <p:cNvPr id="13349" name="Rectangle 37"/>
          <p:cNvSpPr>
            <a:spLocks noChangeArrowheads="1"/>
          </p:cNvSpPr>
          <p:nvPr/>
        </p:nvSpPr>
        <p:spPr bwMode="auto">
          <a:xfrm>
            <a:off x="1295400" y="533400"/>
            <a:ext cx="6705600" cy="1143000"/>
          </a:xfrm>
          <a:prstGeom prst="rect">
            <a:avLst/>
          </a:prstGeom>
          <a:noFill/>
          <a:ln w="9525">
            <a:noFill/>
            <a:miter lim="800000"/>
            <a:headEnd/>
            <a:tailEnd/>
          </a:ln>
          <a:effectLst/>
        </p:spPr>
        <p:txBody>
          <a:bodyPr lIns="92075" tIns="46038" rIns="92075" bIns="46038" anchor="ctr"/>
          <a:lstStyle/>
          <a:p>
            <a:pPr algn="ctr"/>
            <a:r>
              <a:rPr lang="en-US" sz="4400" dirty="0" smtClean="0">
                <a:solidFill>
                  <a:schemeClr val="tx2"/>
                </a:solidFill>
                <a:latin typeface="Comic Sans MS" pitchFamily="66" charset="0"/>
              </a:rPr>
              <a:t>Review</a:t>
            </a:r>
            <a:endParaRPr lang="en-US" sz="4400" dirty="0">
              <a:solidFill>
                <a:schemeClr val="tx2"/>
              </a:solidFill>
              <a:latin typeface="Comic Sans MS" pitchFamily="66" charset="0"/>
            </a:endParaRPr>
          </a:p>
        </p:txBody>
      </p:sp>
    </p:spTree>
    <p:extLst>
      <p:ext uri="{BB962C8B-B14F-4D97-AF65-F5344CB8AC3E}">
        <p14:creationId xmlns:p14="http://schemas.microsoft.com/office/powerpoint/2010/main" val="6876475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349"/>
                                        </p:tgtEl>
                                        <p:attrNameLst>
                                          <p:attrName>style.visibility</p:attrName>
                                        </p:attrNameLst>
                                      </p:cBhvr>
                                      <p:to>
                                        <p:strVal val="visible"/>
                                      </p:to>
                                    </p:set>
                                    <p:anim calcmode="lin" valueType="num">
                                      <p:cBhvr>
                                        <p:cTn id="7" dur="500" fill="hold"/>
                                        <p:tgtEl>
                                          <p:spTgt spid="13349"/>
                                        </p:tgtEl>
                                        <p:attrNameLst>
                                          <p:attrName>ppt_w</p:attrName>
                                        </p:attrNameLst>
                                      </p:cBhvr>
                                      <p:tavLst>
                                        <p:tav tm="0">
                                          <p:val>
                                            <p:fltVal val="0"/>
                                          </p:val>
                                        </p:tav>
                                        <p:tav tm="100000">
                                          <p:val>
                                            <p:strVal val="#ppt_w"/>
                                          </p:val>
                                        </p:tav>
                                      </p:tavLst>
                                    </p:anim>
                                    <p:anim calcmode="lin" valueType="num">
                                      <p:cBhvr>
                                        <p:cTn id="8" dur="500" fill="hold"/>
                                        <p:tgtEl>
                                          <p:spTgt spid="1334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3000" fill="hold"/>
                                        <p:tgtEl>
                                          <p:spTgt spid="13318"/>
                                        </p:tgtEl>
                                        <p:attrNameLst>
                                          <p:attrName>ppt_x</p:attrName>
                                        </p:attrNameLst>
                                      </p:cBhvr>
                                      <p:tavLst>
                                        <p:tav tm="0">
                                          <p:val>
                                            <p:strVal val="0-#ppt_w/2"/>
                                          </p:val>
                                        </p:tav>
                                        <p:tav tm="100000">
                                          <p:val>
                                            <p:strVal val="#ppt_x"/>
                                          </p:val>
                                        </p:tav>
                                      </p:tavLst>
                                    </p:anim>
                                    <p:anim calcmode="lin" valueType="num">
                                      <p:cBhvr additive="base">
                                        <p:cTn id="14" dur="30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3328"/>
                                        </p:tgtEl>
                                        <p:attrNameLst>
                                          <p:attrName>style.visibility</p:attrName>
                                        </p:attrNameLst>
                                      </p:cBhvr>
                                      <p:to>
                                        <p:strVal val="visible"/>
                                      </p:to>
                                    </p:set>
                                    <p:animEffect transition="in" filter="dissolve">
                                      <p:cBhvr>
                                        <p:cTn id="19" dur="500"/>
                                        <p:tgtEl>
                                          <p:spTgt spid="13328"/>
                                        </p:tgtEl>
                                      </p:cBhvr>
                                    </p:animEffect>
                                  </p:childTnLst>
                                </p:cTn>
                              </p:par>
                            </p:childTnLst>
                          </p:cTn>
                        </p:par>
                        <p:par>
                          <p:cTn id="20" fill="hold" nodeType="afterGroup">
                            <p:stCondLst>
                              <p:cond delay="500"/>
                            </p:stCondLst>
                            <p:childTnLst>
                              <p:par>
                                <p:cTn id="21" presetID="23" presetClass="entr" presetSubtype="16" fill="hold" grpId="0" nodeType="afterEffect">
                                  <p:stCondLst>
                                    <p:cond delay="0"/>
                                  </p:stCondLst>
                                  <p:childTnLst>
                                    <p:set>
                                      <p:cBhvr>
                                        <p:cTn id="22" dur="1" fill="hold">
                                          <p:stCondLst>
                                            <p:cond delay="0"/>
                                          </p:stCondLst>
                                        </p:cTn>
                                        <p:tgtEl>
                                          <p:spTgt spid="13337"/>
                                        </p:tgtEl>
                                        <p:attrNameLst>
                                          <p:attrName>style.visibility</p:attrName>
                                        </p:attrNameLst>
                                      </p:cBhvr>
                                      <p:to>
                                        <p:strVal val="visible"/>
                                      </p:to>
                                    </p:set>
                                    <p:anim calcmode="lin" valueType="num">
                                      <p:cBhvr>
                                        <p:cTn id="23" dur="500" fill="hold"/>
                                        <p:tgtEl>
                                          <p:spTgt spid="13337"/>
                                        </p:tgtEl>
                                        <p:attrNameLst>
                                          <p:attrName>ppt_w</p:attrName>
                                        </p:attrNameLst>
                                      </p:cBhvr>
                                      <p:tavLst>
                                        <p:tav tm="0">
                                          <p:val>
                                            <p:fltVal val="0"/>
                                          </p:val>
                                        </p:tav>
                                        <p:tav tm="100000">
                                          <p:val>
                                            <p:strVal val="#ppt_w"/>
                                          </p:val>
                                        </p:tav>
                                      </p:tavLst>
                                    </p:anim>
                                    <p:anim calcmode="lin" valueType="num">
                                      <p:cBhvr>
                                        <p:cTn id="24" dur="500" fill="hold"/>
                                        <p:tgtEl>
                                          <p:spTgt spid="1333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1000"/>
                            </p:stCondLst>
                            <p:childTnLst>
                              <p:par>
                                <p:cTn id="26" presetID="22" presetClass="entr" presetSubtype="2" fill="hold" grpId="0" nodeType="afterEffect">
                                  <p:stCondLst>
                                    <p:cond delay="500"/>
                                  </p:stCondLst>
                                  <p:childTnLst>
                                    <p:set>
                                      <p:cBhvr>
                                        <p:cTn id="27" dur="1" fill="hold">
                                          <p:stCondLst>
                                            <p:cond delay="0"/>
                                          </p:stCondLst>
                                        </p:cTn>
                                        <p:tgtEl>
                                          <p:spTgt spid="13338"/>
                                        </p:tgtEl>
                                        <p:attrNameLst>
                                          <p:attrName>style.visibility</p:attrName>
                                        </p:attrNameLst>
                                      </p:cBhvr>
                                      <p:to>
                                        <p:strVal val="visible"/>
                                      </p:to>
                                    </p:set>
                                    <p:animEffect transition="in" filter="wipe(right)">
                                      <p:cBhvr>
                                        <p:cTn id="28" dur="500"/>
                                        <p:tgtEl>
                                          <p:spTgt spid="1333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3335"/>
                                        </p:tgtEl>
                                        <p:attrNameLst>
                                          <p:attrName>style.visibility</p:attrName>
                                        </p:attrNameLst>
                                      </p:cBhvr>
                                      <p:to>
                                        <p:strVal val="visible"/>
                                      </p:to>
                                    </p:set>
                                    <p:anim calcmode="lin" valueType="num">
                                      <p:cBhvr>
                                        <p:cTn id="33" dur="500" fill="hold"/>
                                        <p:tgtEl>
                                          <p:spTgt spid="13335"/>
                                        </p:tgtEl>
                                        <p:attrNameLst>
                                          <p:attrName>ppt_w</p:attrName>
                                        </p:attrNameLst>
                                      </p:cBhvr>
                                      <p:tavLst>
                                        <p:tav tm="0">
                                          <p:val>
                                            <p:fltVal val="0"/>
                                          </p:val>
                                        </p:tav>
                                        <p:tav tm="100000">
                                          <p:val>
                                            <p:strVal val="#ppt_w"/>
                                          </p:val>
                                        </p:tav>
                                      </p:tavLst>
                                    </p:anim>
                                    <p:anim calcmode="lin" valueType="num">
                                      <p:cBhvr>
                                        <p:cTn id="34" dur="500" fill="hold"/>
                                        <p:tgtEl>
                                          <p:spTgt spid="13335"/>
                                        </p:tgtEl>
                                        <p:attrNameLst>
                                          <p:attrName>ppt_h</p:attrName>
                                        </p:attrNameLst>
                                      </p:cBhvr>
                                      <p:tavLst>
                                        <p:tav tm="0">
                                          <p:val>
                                            <p:fltVal val="0"/>
                                          </p:val>
                                        </p:tav>
                                        <p:tav tm="100000">
                                          <p:val>
                                            <p:strVal val="#ppt_h"/>
                                          </p:val>
                                        </p:tav>
                                      </p:tavLst>
                                    </p:anim>
                                  </p:childTnLst>
                                </p:cTn>
                              </p:par>
                            </p:childTnLst>
                          </p:cTn>
                        </p:par>
                        <p:par>
                          <p:cTn id="35" fill="hold" nodeType="afterGroup">
                            <p:stCondLst>
                              <p:cond delay="500"/>
                            </p:stCondLst>
                            <p:childTnLst>
                              <p:par>
                                <p:cTn id="36" presetID="22" presetClass="entr" presetSubtype="1" fill="hold" grpId="0" nodeType="afterEffect">
                                  <p:stCondLst>
                                    <p:cond delay="500"/>
                                  </p:stCondLst>
                                  <p:childTnLst>
                                    <p:set>
                                      <p:cBhvr>
                                        <p:cTn id="37" dur="1" fill="hold">
                                          <p:stCondLst>
                                            <p:cond delay="0"/>
                                          </p:stCondLst>
                                        </p:cTn>
                                        <p:tgtEl>
                                          <p:spTgt spid="13336"/>
                                        </p:tgtEl>
                                        <p:attrNameLst>
                                          <p:attrName>style.visibility</p:attrName>
                                        </p:attrNameLst>
                                      </p:cBhvr>
                                      <p:to>
                                        <p:strVal val="visible"/>
                                      </p:to>
                                    </p:set>
                                    <p:animEffect transition="in" filter="wipe(up)">
                                      <p:cBhvr>
                                        <p:cTn id="38" dur="500"/>
                                        <p:tgtEl>
                                          <p:spTgt spid="1333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3339"/>
                                        </p:tgtEl>
                                        <p:attrNameLst>
                                          <p:attrName>style.visibility</p:attrName>
                                        </p:attrNameLst>
                                      </p:cBhvr>
                                      <p:to>
                                        <p:strVal val="visible"/>
                                      </p:to>
                                    </p:set>
                                    <p:anim calcmode="lin" valueType="num">
                                      <p:cBhvr>
                                        <p:cTn id="43" dur="500" fill="hold"/>
                                        <p:tgtEl>
                                          <p:spTgt spid="13339"/>
                                        </p:tgtEl>
                                        <p:attrNameLst>
                                          <p:attrName>ppt_w</p:attrName>
                                        </p:attrNameLst>
                                      </p:cBhvr>
                                      <p:tavLst>
                                        <p:tav tm="0">
                                          <p:val>
                                            <p:fltVal val="0"/>
                                          </p:val>
                                        </p:tav>
                                        <p:tav tm="100000">
                                          <p:val>
                                            <p:strVal val="#ppt_w"/>
                                          </p:val>
                                        </p:tav>
                                      </p:tavLst>
                                    </p:anim>
                                    <p:anim calcmode="lin" valueType="num">
                                      <p:cBhvr>
                                        <p:cTn id="44" dur="500" fill="hold"/>
                                        <p:tgtEl>
                                          <p:spTgt spid="13339"/>
                                        </p:tgtEl>
                                        <p:attrNameLst>
                                          <p:attrName>ppt_h</p:attrName>
                                        </p:attrNameLst>
                                      </p:cBhvr>
                                      <p:tavLst>
                                        <p:tav tm="0">
                                          <p:val>
                                            <p:fltVal val="0"/>
                                          </p:val>
                                        </p:tav>
                                        <p:tav tm="100000">
                                          <p:val>
                                            <p:strVal val="#ppt_h"/>
                                          </p:val>
                                        </p:tav>
                                      </p:tavLst>
                                    </p:anim>
                                  </p:childTnLst>
                                </p:cTn>
                              </p:par>
                            </p:childTnLst>
                          </p:cTn>
                        </p:par>
                        <p:par>
                          <p:cTn id="45" fill="hold" nodeType="afterGroup">
                            <p:stCondLst>
                              <p:cond delay="500"/>
                            </p:stCondLst>
                            <p:childTnLst>
                              <p:par>
                                <p:cTn id="46" presetID="22" presetClass="entr" presetSubtype="8" fill="hold" grpId="0" nodeType="afterEffect">
                                  <p:stCondLst>
                                    <p:cond delay="500"/>
                                  </p:stCondLst>
                                  <p:childTnLst>
                                    <p:set>
                                      <p:cBhvr>
                                        <p:cTn id="47" dur="1" fill="hold">
                                          <p:stCondLst>
                                            <p:cond delay="0"/>
                                          </p:stCondLst>
                                        </p:cTn>
                                        <p:tgtEl>
                                          <p:spTgt spid="13340"/>
                                        </p:tgtEl>
                                        <p:attrNameLst>
                                          <p:attrName>style.visibility</p:attrName>
                                        </p:attrNameLst>
                                      </p:cBhvr>
                                      <p:to>
                                        <p:strVal val="visible"/>
                                      </p:to>
                                    </p:set>
                                    <p:animEffect transition="in" filter="wipe(left)">
                                      <p:cBhvr>
                                        <p:cTn id="48" dur="500"/>
                                        <p:tgtEl>
                                          <p:spTgt spid="1334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3" presetClass="entr" presetSubtype="16" fill="hold" nodeType="clickEffect">
                                  <p:stCondLst>
                                    <p:cond delay="0"/>
                                  </p:stCondLst>
                                  <p:childTnLst>
                                    <p:set>
                                      <p:cBhvr>
                                        <p:cTn id="52" dur="1" fill="hold">
                                          <p:stCondLst>
                                            <p:cond delay="0"/>
                                          </p:stCondLst>
                                        </p:cTn>
                                        <p:tgtEl>
                                          <p:spTgt spid="13352"/>
                                        </p:tgtEl>
                                        <p:attrNameLst>
                                          <p:attrName>style.visibility</p:attrName>
                                        </p:attrNameLst>
                                      </p:cBhvr>
                                      <p:to>
                                        <p:strVal val="visible"/>
                                      </p:to>
                                    </p:set>
                                    <p:anim calcmode="lin" valueType="num">
                                      <p:cBhvr>
                                        <p:cTn id="53" dur="1000" fill="hold"/>
                                        <p:tgtEl>
                                          <p:spTgt spid="13352"/>
                                        </p:tgtEl>
                                        <p:attrNameLst>
                                          <p:attrName>ppt_w</p:attrName>
                                        </p:attrNameLst>
                                      </p:cBhvr>
                                      <p:tavLst>
                                        <p:tav tm="0">
                                          <p:val>
                                            <p:fltVal val="0"/>
                                          </p:val>
                                        </p:tav>
                                        <p:tav tm="100000">
                                          <p:val>
                                            <p:strVal val="#ppt_w"/>
                                          </p:val>
                                        </p:tav>
                                      </p:tavLst>
                                    </p:anim>
                                    <p:anim calcmode="lin" valueType="num">
                                      <p:cBhvr>
                                        <p:cTn id="54" dur="1000" fill="hold"/>
                                        <p:tgtEl>
                                          <p:spTgt spid="13352"/>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3332"/>
                                        </p:tgtEl>
                                        <p:attrNameLst>
                                          <p:attrName>style.visibility</p:attrName>
                                        </p:attrNameLst>
                                      </p:cBhvr>
                                      <p:to>
                                        <p:strVal val="visible"/>
                                      </p:to>
                                    </p:set>
                                    <p:anim calcmode="lin" valueType="num">
                                      <p:cBhvr>
                                        <p:cTn id="59" dur="500" fill="hold"/>
                                        <p:tgtEl>
                                          <p:spTgt spid="13332"/>
                                        </p:tgtEl>
                                        <p:attrNameLst>
                                          <p:attrName>ppt_w</p:attrName>
                                        </p:attrNameLst>
                                      </p:cBhvr>
                                      <p:tavLst>
                                        <p:tav tm="0">
                                          <p:val>
                                            <p:fltVal val="0"/>
                                          </p:val>
                                        </p:tav>
                                        <p:tav tm="100000">
                                          <p:val>
                                            <p:strVal val="#ppt_w"/>
                                          </p:val>
                                        </p:tav>
                                      </p:tavLst>
                                    </p:anim>
                                    <p:anim calcmode="lin" valueType="num">
                                      <p:cBhvr>
                                        <p:cTn id="60" dur="500" fill="hold"/>
                                        <p:tgtEl>
                                          <p:spTgt spid="13332"/>
                                        </p:tgtEl>
                                        <p:attrNameLst>
                                          <p:attrName>ppt_h</p:attrName>
                                        </p:attrNameLst>
                                      </p:cBhvr>
                                      <p:tavLst>
                                        <p:tav tm="0">
                                          <p:val>
                                            <p:fltVal val="0"/>
                                          </p:val>
                                        </p:tav>
                                        <p:tav tm="100000">
                                          <p:val>
                                            <p:strVal val="#ppt_h"/>
                                          </p:val>
                                        </p:tav>
                                      </p:tavLst>
                                    </p:anim>
                                  </p:childTnLst>
                                </p:cTn>
                              </p:par>
                            </p:childTnLst>
                          </p:cTn>
                        </p:par>
                        <p:par>
                          <p:cTn id="61" fill="hold" nodeType="afterGroup">
                            <p:stCondLst>
                              <p:cond delay="500"/>
                            </p:stCondLst>
                            <p:childTnLst>
                              <p:par>
                                <p:cTn id="62" presetID="22" presetClass="entr" presetSubtype="4" fill="hold" nodeType="afterEffect">
                                  <p:stCondLst>
                                    <p:cond delay="500"/>
                                  </p:stCondLst>
                                  <p:childTnLst>
                                    <p:set>
                                      <p:cBhvr>
                                        <p:cTn id="63" dur="1" fill="hold">
                                          <p:stCondLst>
                                            <p:cond delay="0"/>
                                          </p:stCondLst>
                                        </p:cTn>
                                        <p:tgtEl>
                                          <p:spTgt spid="13351"/>
                                        </p:tgtEl>
                                        <p:attrNameLst>
                                          <p:attrName>style.visibility</p:attrName>
                                        </p:attrNameLst>
                                      </p:cBhvr>
                                      <p:to>
                                        <p:strVal val="visible"/>
                                      </p:to>
                                    </p:set>
                                    <p:animEffect transition="in" filter="wipe(down)">
                                      <p:cBhvr>
                                        <p:cTn id="64" dur="500"/>
                                        <p:tgtEl>
                                          <p:spTgt spid="13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nimBg="1"/>
      <p:bldP spid="13332" grpId="0"/>
      <p:bldP spid="13335" grpId="0"/>
      <p:bldP spid="13336" grpId="0" animBg="1"/>
      <p:bldP spid="13337" grpId="0"/>
      <p:bldP spid="13338" grpId="0" animBg="1"/>
      <p:bldP spid="13339" grpId="0"/>
      <p:bldP spid="13340" grpId="0" animBg="1"/>
      <p:bldP spid="133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pPr eaLnBrk="1" hangingPunct="1"/>
            <a:r>
              <a:rPr lang="en-US" smtClean="0"/>
              <a:t>Wave Speed Problem</a:t>
            </a:r>
          </a:p>
        </p:txBody>
      </p:sp>
      <p:pic>
        <p:nvPicPr>
          <p:cNvPr id="23555" name="Picture 6" descr="waves and Wilbert"/>
          <p:cNvPicPr>
            <a:picLocks noChangeAspect="1" noChangeArrowheads="1"/>
          </p:cNvPicPr>
          <p:nvPr/>
        </p:nvPicPr>
        <p:blipFill>
          <a:blip r:embed="rId2" cstate="print"/>
          <a:srcRect/>
          <a:stretch>
            <a:fillRect/>
          </a:stretch>
        </p:blipFill>
        <p:spPr bwMode="auto">
          <a:xfrm>
            <a:off x="1524000" y="4038600"/>
            <a:ext cx="6324600" cy="2573338"/>
          </a:xfrm>
          <a:prstGeom prst="rect">
            <a:avLst/>
          </a:prstGeom>
          <a:noFill/>
          <a:ln w="9525">
            <a:noFill/>
            <a:miter lim="800000"/>
            <a:headEnd/>
            <a:tailEnd/>
          </a:ln>
        </p:spPr>
      </p:pic>
      <p:sp>
        <p:nvSpPr>
          <p:cNvPr id="23556" name="Rectangle 7"/>
          <p:cNvSpPr>
            <a:spLocks noChangeArrowheads="1"/>
          </p:cNvSpPr>
          <p:nvPr/>
        </p:nvSpPr>
        <p:spPr bwMode="auto">
          <a:xfrm>
            <a:off x="128588" y="1295400"/>
            <a:ext cx="9015412" cy="2654300"/>
          </a:xfrm>
          <a:prstGeom prst="rect">
            <a:avLst/>
          </a:prstGeom>
          <a:noFill/>
          <a:ln w="9525">
            <a:noFill/>
            <a:miter lim="800000"/>
            <a:headEnd/>
            <a:tailEnd/>
          </a:ln>
          <a:effectLst/>
        </p:spPr>
        <p:txBody>
          <a:bodyPr anchor="ctr">
            <a:spAutoFit/>
          </a:bodyPr>
          <a:lstStyle/>
          <a:p>
            <a:r>
              <a:rPr lang="en-US" sz="2800"/>
              <a:t>The water waves below are traveling with a speed of 2 m/s and splashing periodically against the Wilbert's perch. Each adjacent crest is 4 meters apart and splashes Wilbert’s feet upon reaching his perch. How much time passes between each successive drenching? </a:t>
            </a:r>
          </a:p>
        </p:txBody>
      </p:sp>
    </p:spTree>
    <p:extLst>
      <p:ext uri="{BB962C8B-B14F-4D97-AF65-F5344CB8AC3E}">
        <p14:creationId xmlns:p14="http://schemas.microsoft.com/office/powerpoint/2010/main" val="41434872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ight Triangle 8"/>
          <p:cNvSpPr>
            <a:spLocks noChangeArrowheads="1"/>
          </p:cNvSpPr>
          <p:nvPr/>
        </p:nvSpPr>
        <p:spPr bwMode="auto">
          <a:xfrm flipH="1">
            <a:off x="5524500" y="4889500"/>
            <a:ext cx="3175000" cy="342900"/>
          </a:xfrm>
          <a:prstGeom prst="rtTriangle">
            <a:avLst/>
          </a:prstGeom>
          <a:solidFill>
            <a:srgbClr val="FFCC99"/>
          </a:solidFill>
          <a:ln w="38100" algn="ctr">
            <a:noFill/>
            <a:round/>
            <a:headEnd/>
            <a:tailEnd type="triangle" w="lg" len="lg"/>
          </a:ln>
        </p:spPr>
        <p:txBody>
          <a:bodyPr/>
          <a:lstStyle/>
          <a:p>
            <a:endParaRPr lang="en-US"/>
          </a:p>
        </p:txBody>
      </p:sp>
      <p:sp>
        <p:nvSpPr>
          <p:cNvPr id="35843" name="Date Placeholder 3"/>
          <p:cNvSpPr>
            <a:spLocks noGrp="1"/>
          </p:cNvSpPr>
          <p:nvPr>
            <p:ph type="dt" sz="quarter" idx="10"/>
          </p:nvPr>
        </p:nvSpPr>
        <p:spPr>
          <a:noFill/>
        </p:spPr>
        <p:txBody>
          <a:bodyPr/>
          <a:lstStyle/>
          <a:p>
            <a:fld id="{ECBA39D2-75B6-413A-AE3E-137DD2264B54}"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35844"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5845" name="Rectangle 2"/>
          <p:cNvSpPr>
            <a:spLocks noGrp="1" noChangeArrowheads="1"/>
          </p:cNvSpPr>
          <p:nvPr>
            <p:ph type="title"/>
          </p:nvPr>
        </p:nvSpPr>
        <p:spPr/>
        <p:txBody>
          <a:bodyPr/>
          <a:lstStyle/>
          <a:p>
            <a:pPr eaLnBrk="1" hangingPunct="1"/>
            <a:r>
              <a:rPr lang="en-US" smtClean="0"/>
              <a:t>Wave Speed</a:t>
            </a:r>
          </a:p>
        </p:txBody>
      </p:sp>
      <p:sp>
        <p:nvSpPr>
          <p:cNvPr id="35846" name="Rectangle 3"/>
          <p:cNvSpPr>
            <a:spLocks noGrp="1" noChangeArrowheads="1"/>
          </p:cNvSpPr>
          <p:nvPr>
            <p:ph type="body" idx="1"/>
          </p:nvPr>
        </p:nvSpPr>
        <p:spPr/>
        <p:txBody>
          <a:bodyPr/>
          <a:lstStyle/>
          <a:p>
            <a:pPr eaLnBrk="1" hangingPunct="1">
              <a:buFontTx/>
              <a:buNone/>
            </a:pPr>
            <a:r>
              <a:rPr lang="en-US" smtClean="0"/>
              <a:t>The speed at which waves travel is called the </a:t>
            </a:r>
            <a:r>
              <a:rPr lang="en-US" smtClean="0">
                <a:solidFill>
                  <a:schemeClr val="accent2"/>
                </a:solidFill>
              </a:rPr>
              <a:t>wave speed</a:t>
            </a:r>
            <a:r>
              <a:rPr lang="en-US" smtClean="0"/>
              <a:t>.</a:t>
            </a:r>
          </a:p>
          <a:p>
            <a:pPr eaLnBrk="1" hangingPunct="1">
              <a:buFontTx/>
              <a:buNone/>
            </a:pPr>
            <a:endParaRPr lang="en-US" smtClean="0"/>
          </a:p>
          <a:p>
            <a:pPr eaLnBrk="1" hangingPunct="1">
              <a:buFontTx/>
              <a:buNone/>
            </a:pPr>
            <a:r>
              <a:rPr lang="en-US" smtClean="0"/>
              <a:t>Speed of sound = 330 m/s = 725 mi/hr</a:t>
            </a:r>
          </a:p>
          <a:p>
            <a:pPr eaLnBrk="1" hangingPunct="1">
              <a:buFontTx/>
              <a:buNone/>
            </a:pPr>
            <a:r>
              <a:rPr lang="en-US" smtClean="0"/>
              <a:t>Speed of light = 300,000,000 m/s</a:t>
            </a:r>
          </a:p>
        </p:txBody>
      </p:sp>
      <p:sp>
        <p:nvSpPr>
          <p:cNvPr id="35847" name="Rectangle 5"/>
          <p:cNvSpPr>
            <a:spLocks noChangeArrowheads="1"/>
          </p:cNvSpPr>
          <p:nvPr/>
        </p:nvSpPr>
        <p:spPr bwMode="auto">
          <a:xfrm>
            <a:off x="533400" y="5105400"/>
            <a:ext cx="8178800" cy="1143000"/>
          </a:xfrm>
          <a:prstGeom prst="rect">
            <a:avLst/>
          </a:prstGeom>
          <a:solidFill>
            <a:srgbClr val="00FFFF"/>
          </a:solidFill>
          <a:ln w="38100" algn="ctr">
            <a:noFill/>
            <a:round/>
            <a:headEnd/>
            <a:tailEnd type="triangle" w="lg" len="lg"/>
          </a:ln>
        </p:spPr>
        <p:txBody>
          <a:bodyPr/>
          <a:lstStyle/>
          <a:p>
            <a:pPr algn="ctr"/>
            <a:endParaRPr lang="en-US"/>
          </a:p>
          <a:p>
            <a:pPr algn="ctr"/>
            <a:endParaRPr lang="en-US"/>
          </a:p>
          <a:p>
            <a:pPr algn="ctr"/>
            <a:r>
              <a:rPr lang="en-US" sz="2400"/>
              <a:t>Water waves at the beach move a few miles per hour</a:t>
            </a:r>
          </a:p>
        </p:txBody>
      </p:sp>
      <p:sp>
        <p:nvSpPr>
          <p:cNvPr id="8" name="Oval 7"/>
          <p:cNvSpPr>
            <a:spLocks noChangeArrowheads="1"/>
          </p:cNvSpPr>
          <p:nvPr/>
        </p:nvSpPr>
        <p:spPr bwMode="auto">
          <a:xfrm>
            <a:off x="914400" y="5016500"/>
            <a:ext cx="1485900" cy="482600"/>
          </a:xfrm>
          <a:prstGeom prst="ellipse">
            <a:avLst/>
          </a:prstGeom>
          <a:solidFill>
            <a:srgbClr val="00FFFF"/>
          </a:solidFill>
          <a:ln w="38100" algn="ctr">
            <a:noFill/>
            <a:round/>
            <a:headEnd/>
            <a:tailEnd type="triangle" w="lg" len="lg"/>
          </a:ln>
        </p:spPr>
        <p:txBody>
          <a:bodyPr/>
          <a:lstStyle/>
          <a:p>
            <a:endParaRPr lang="en-US"/>
          </a:p>
        </p:txBody>
      </p:sp>
    </p:spTree>
    <p:extLst>
      <p:ext uri="{BB962C8B-B14F-4D97-AF65-F5344CB8AC3E}">
        <p14:creationId xmlns:p14="http://schemas.microsoft.com/office/powerpoint/2010/main" val="2634963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repeatCount="10000" fill="hold" grpId="0" nodeType="withEffect">
                                  <p:stCondLst>
                                    <p:cond delay="0"/>
                                  </p:stCondLst>
                                  <p:childTnLst>
                                    <p:animMotion origin="layout" path="M 2.77556E-17 3.33333E-6 L 0.64861 3.33333E-6 " pathEditMode="relative" rAng="0" ptsTypes="AA">
                                      <p:cBhvr>
                                        <p:cTn id="6" dur="5000" fill="hold"/>
                                        <p:tgtEl>
                                          <p:spTgt spid="8"/>
                                        </p:tgtEl>
                                        <p:attrNameLst>
                                          <p:attrName>ppt_x</p:attrName>
                                          <p:attrName>ppt_y</p:attrName>
                                        </p:attrNameLst>
                                      </p:cBhvr>
                                      <p:rCtr x="32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fld id="{3B10D22A-375A-4C14-A15D-61035B8B9A59}"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3789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7892" name="Rectangle 2"/>
          <p:cNvSpPr>
            <a:spLocks noGrp="1" noChangeArrowheads="1"/>
          </p:cNvSpPr>
          <p:nvPr>
            <p:ph type="title"/>
          </p:nvPr>
        </p:nvSpPr>
        <p:spPr/>
        <p:txBody>
          <a:bodyPr/>
          <a:lstStyle/>
          <a:p>
            <a:pPr eaLnBrk="1" hangingPunct="1"/>
            <a:r>
              <a:rPr lang="en-US" smtClean="0"/>
              <a:t>Wave Relations</a:t>
            </a:r>
          </a:p>
        </p:txBody>
      </p:sp>
      <p:sp>
        <p:nvSpPr>
          <p:cNvPr id="37893" name="Rectangle 3"/>
          <p:cNvSpPr>
            <a:spLocks noGrp="1" noChangeArrowheads="1"/>
          </p:cNvSpPr>
          <p:nvPr>
            <p:ph type="body" idx="1"/>
          </p:nvPr>
        </p:nvSpPr>
        <p:spPr>
          <a:xfrm>
            <a:off x="368300" y="1600200"/>
            <a:ext cx="8470900" cy="4525963"/>
          </a:xfrm>
        </p:spPr>
        <p:txBody>
          <a:bodyPr/>
          <a:lstStyle/>
          <a:p>
            <a:pPr eaLnBrk="1" hangingPunct="1">
              <a:buFontTx/>
              <a:buNone/>
            </a:pPr>
            <a:r>
              <a:rPr lang="en-US" smtClean="0"/>
              <a:t>Wave speed, wavelength &amp; frequency related.</a:t>
            </a:r>
          </a:p>
          <a:p>
            <a:pPr eaLnBrk="1" hangingPunct="1">
              <a:buFontTx/>
              <a:buNone/>
            </a:pPr>
            <a:endParaRPr lang="en-US" smtClean="0"/>
          </a:p>
          <a:p>
            <a:pPr eaLnBrk="1" hangingPunct="1">
              <a:buFontTx/>
              <a:buNone/>
            </a:pPr>
            <a:r>
              <a:rPr lang="en-US" smtClean="0"/>
              <a:t>(Wave speed) = (Wavelength) x (Frequency)</a:t>
            </a:r>
          </a:p>
          <a:p>
            <a:pPr eaLnBrk="1" hangingPunct="1">
              <a:buFontTx/>
              <a:buNone/>
            </a:pPr>
            <a:endParaRPr lang="en-US" smtClean="0"/>
          </a:p>
          <a:p>
            <a:pPr eaLnBrk="1" hangingPunct="1">
              <a:buFontTx/>
              <a:buNone/>
            </a:pPr>
            <a:r>
              <a:rPr lang="en-US" smtClean="0"/>
              <a:t>(Wave length) =</a:t>
            </a:r>
          </a:p>
          <a:p>
            <a:pPr eaLnBrk="1" hangingPunct="1">
              <a:buFontTx/>
              <a:buNone/>
            </a:pPr>
            <a:endParaRPr lang="en-US" smtClean="0"/>
          </a:p>
          <a:p>
            <a:pPr eaLnBrk="1" hangingPunct="1">
              <a:buFontTx/>
              <a:buNone/>
            </a:pPr>
            <a:r>
              <a:rPr lang="en-US" smtClean="0"/>
              <a:t>(Frequency) = </a:t>
            </a:r>
          </a:p>
        </p:txBody>
      </p:sp>
      <p:sp>
        <p:nvSpPr>
          <p:cNvPr id="37894" name="Line 4"/>
          <p:cNvSpPr>
            <a:spLocks noChangeShapeType="1"/>
          </p:cNvSpPr>
          <p:nvPr/>
        </p:nvSpPr>
        <p:spPr bwMode="auto">
          <a:xfrm>
            <a:off x="3581400" y="4254500"/>
            <a:ext cx="2997200" cy="0"/>
          </a:xfrm>
          <a:prstGeom prst="line">
            <a:avLst/>
          </a:prstGeom>
          <a:noFill/>
          <a:ln w="38100">
            <a:solidFill>
              <a:schemeClr val="tx1"/>
            </a:solidFill>
            <a:round/>
            <a:headEnd/>
            <a:tailEnd type="none" w="lg" len="lg"/>
          </a:ln>
        </p:spPr>
        <p:txBody>
          <a:bodyPr/>
          <a:lstStyle/>
          <a:p>
            <a:endParaRPr lang="en-US"/>
          </a:p>
        </p:txBody>
      </p:sp>
      <p:sp>
        <p:nvSpPr>
          <p:cNvPr id="37895" name="Line 5"/>
          <p:cNvSpPr>
            <a:spLocks noChangeShapeType="1"/>
          </p:cNvSpPr>
          <p:nvPr/>
        </p:nvSpPr>
        <p:spPr bwMode="auto">
          <a:xfrm>
            <a:off x="3192463" y="5402263"/>
            <a:ext cx="2997200" cy="0"/>
          </a:xfrm>
          <a:prstGeom prst="line">
            <a:avLst/>
          </a:prstGeom>
          <a:noFill/>
          <a:ln w="38100">
            <a:solidFill>
              <a:schemeClr val="tx1"/>
            </a:solidFill>
            <a:round/>
            <a:headEnd/>
            <a:tailEnd type="none" w="lg" len="lg"/>
          </a:ln>
        </p:spPr>
        <p:txBody>
          <a:bodyPr/>
          <a:lstStyle/>
          <a:p>
            <a:endParaRPr lang="en-US"/>
          </a:p>
        </p:txBody>
      </p:sp>
      <p:sp>
        <p:nvSpPr>
          <p:cNvPr id="37896" name="Text Box 6"/>
          <p:cNvSpPr txBox="1">
            <a:spLocks noChangeArrowheads="1"/>
          </p:cNvSpPr>
          <p:nvPr/>
        </p:nvSpPr>
        <p:spPr bwMode="auto">
          <a:xfrm>
            <a:off x="3679825" y="3686175"/>
            <a:ext cx="2709863" cy="579438"/>
          </a:xfrm>
          <a:prstGeom prst="rect">
            <a:avLst/>
          </a:prstGeom>
          <a:noFill/>
          <a:ln w="38100">
            <a:noFill/>
            <a:miter lim="800000"/>
            <a:headEnd/>
            <a:tailEnd type="none" w="lg" len="lg"/>
          </a:ln>
        </p:spPr>
        <p:txBody>
          <a:bodyPr wrap="none">
            <a:spAutoFit/>
          </a:bodyPr>
          <a:lstStyle/>
          <a:p>
            <a:r>
              <a:rPr lang="en-US" sz="3200"/>
              <a:t>(Wave speed)</a:t>
            </a:r>
          </a:p>
        </p:txBody>
      </p:sp>
      <p:sp>
        <p:nvSpPr>
          <p:cNvPr id="37897" name="Text Box 7"/>
          <p:cNvSpPr txBox="1">
            <a:spLocks noChangeArrowheads="1"/>
          </p:cNvSpPr>
          <p:nvPr/>
        </p:nvSpPr>
        <p:spPr bwMode="auto">
          <a:xfrm>
            <a:off x="3849688" y="4262438"/>
            <a:ext cx="2370137" cy="579437"/>
          </a:xfrm>
          <a:prstGeom prst="rect">
            <a:avLst/>
          </a:prstGeom>
          <a:noFill/>
          <a:ln w="38100">
            <a:noFill/>
            <a:miter lim="800000"/>
            <a:headEnd/>
            <a:tailEnd type="none" w="lg" len="lg"/>
          </a:ln>
        </p:spPr>
        <p:txBody>
          <a:bodyPr wrap="none">
            <a:spAutoFit/>
          </a:bodyPr>
          <a:lstStyle/>
          <a:p>
            <a:r>
              <a:rPr lang="en-US" sz="3200"/>
              <a:t>(Frequency)</a:t>
            </a:r>
          </a:p>
        </p:txBody>
      </p:sp>
      <p:sp>
        <p:nvSpPr>
          <p:cNvPr id="37898" name="Text Box 8"/>
          <p:cNvSpPr txBox="1">
            <a:spLocks noChangeArrowheads="1"/>
          </p:cNvSpPr>
          <p:nvPr/>
        </p:nvSpPr>
        <p:spPr bwMode="auto">
          <a:xfrm>
            <a:off x="3328988" y="4833938"/>
            <a:ext cx="2709862" cy="579437"/>
          </a:xfrm>
          <a:prstGeom prst="rect">
            <a:avLst/>
          </a:prstGeom>
          <a:noFill/>
          <a:ln w="38100">
            <a:noFill/>
            <a:miter lim="800000"/>
            <a:headEnd/>
            <a:tailEnd type="none" w="lg" len="lg"/>
          </a:ln>
        </p:spPr>
        <p:txBody>
          <a:bodyPr wrap="none">
            <a:spAutoFit/>
          </a:bodyPr>
          <a:lstStyle/>
          <a:p>
            <a:r>
              <a:rPr lang="en-US" sz="3200"/>
              <a:t>(Wave speed)</a:t>
            </a:r>
          </a:p>
        </p:txBody>
      </p:sp>
      <p:sp>
        <p:nvSpPr>
          <p:cNvPr id="37899" name="Text Box 9"/>
          <p:cNvSpPr txBox="1">
            <a:spLocks noChangeArrowheads="1"/>
          </p:cNvSpPr>
          <p:nvPr/>
        </p:nvSpPr>
        <p:spPr bwMode="auto">
          <a:xfrm>
            <a:off x="3359150" y="5346700"/>
            <a:ext cx="2597150" cy="579438"/>
          </a:xfrm>
          <a:prstGeom prst="rect">
            <a:avLst/>
          </a:prstGeom>
          <a:noFill/>
          <a:ln w="38100">
            <a:noFill/>
            <a:miter lim="800000"/>
            <a:headEnd/>
            <a:tailEnd type="none" w="lg" len="lg"/>
          </a:ln>
        </p:spPr>
        <p:txBody>
          <a:bodyPr wrap="none">
            <a:spAutoFit/>
          </a:bodyPr>
          <a:lstStyle/>
          <a:p>
            <a:r>
              <a:rPr lang="en-US" sz="3200"/>
              <a:t>(Wavelength)</a:t>
            </a:r>
          </a:p>
        </p:txBody>
      </p:sp>
    </p:spTree>
    <p:extLst>
      <p:ext uri="{BB962C8B-B14F-4D97-AF65-F5344CB8AC3E}">
        <p14:creationId xmlns:p14="http://schemas.microsoft.com/office/powerpoint/2010/main" val="6954833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buFont typeface="Monotype Sorts" pitchFamily="2" charset="2"/>
              <a:buNone/>
            </a:pPr>
            <a:r>
              <a:rPr lang="en-US" b="1" dirty="0" smtClean="0">
                <a:solidFill>
                  <a:schemeClr val="tx2"/>
                </a:solidFill>
              </a:rPr>
              <a:t>If a water wave oscillated up and down three times each second and the distance between wave crest is 2 m, what is its frequency?</a:t>
            </a:r>
          </a:p>
          <a:p>
            <a:pPr>
              <a:buFont typeface="Monotype Sorts" pitchFamily="2" charset="2"/>
              <a:buNone/>
            </a:pPr>
            <a:r>
              <a:rPr lang="en-US" dirty="0" smtClean="0">
                <a:solidFill>
                  <a:schemeClr val="tx2"/>
                </a:solidFill>
              </a:rPr>
              <a:t>			Answer: 3 Hz</a:t>
            </a:r>
          </a:p>
          <a:p>
            <a:pPr>
              <a:buFont typeface="Monotype Sorts" pitchFamily="2" charset="2"/>
              <a:buNone/>
            </a:pPr>
            <a:r>
              <a:rPr lang="en-US" b="1" dirty="0" smtClean="0">
                <a:solidFill>
                  <a:schemeClr val="tx2"/>
                </a:solidFill>
              </a:rPr>
              <a:t>What is its period?</a:t>
            </a:r>
          </a:p>
          <a:p>
            <a:pPr>
              <a:buFont typeface="Monotype Sorts" pitchFamily="2" charset="2"/>
              <a:buNone/>
            </a:pPr>
            <a:r>
              <a:rPr lang="en-US" dirty="0" smtClean="0">
                <a:solidFill>
                  <a:schemeClr val="tx2"/>
                </a:solidFill>
              </a:rPr>
              <a:t>			Answer: 1/3 second</a:t>
            </a:r>
          </a:p>
          <a:p>
            <a:pPr>
              <a:buFont typeface="Monotype Sorts" pitchFamily="2" charset="2"/>
              <a:buNone/>
            </a:pPr>
            <a:r>
              <a:rPr lang="en-US" b="1" dirty="0" smtClean="0">
                <a:solidFill>
                  <a:schemeClr val="tx2"/>
                </a:solidFill>
              </a:rPr>
              <a:t>What is its wavelength?</a:t>
            </a:r>
          </a:p>
          <a:p>
            <a:pPr>
              <a:buFont typeface="Monotype Sorts" pitchFamily="2" charset="2"/>
              <a:buNone/>
            </a:pPr>
            <a:r>
              <a:rPr lang="en-US" dirty="0" smtClean="0">
                <a:solidFill>
                  <a:schemeClr val="tx2"/>
                </a:solidFill>
              </a:rPr>
              <a:t>			Answer: 2 m</a:t>
            </a:r>
          </a:p>
          <a:p>
            <a:pPr>
              <a:buFont typeface="Monotype Sorts" pitchFamily="2" charset="2"/>
              <a:buNone/>
            </a:pPr>
            <a:r>
              <a:rPr lang="en-US" b="1" dirty="0" smtClean="0">
                <a:solidFill>
                  <a:schemeClr val="tx2"/>
                </a:solidFill>
              </a:rPr>
              <a:t>What is its wave speed?</a:t>
            </a:r>
            <a:r>
              <a:rPr lang="en-US" dirty="0" smtClean="0"/>
              <a:t> </a:t>
            </a:r>
          </a:p>
          <a:p>
            <a:pPr>
              <a:buFont typeface="Monotype Sorts" pitchFamily="2" charset="2"/>
              <a:buNone/>
            </a:pPr>
            <a:r>
              <a:rPr lang="en-US" dirty="0" smtClean="0">
                <a:solidFill>
                  <a:schemeClr val="tx2"/>
                </a:solidFill>
              </a:rPr>
              <a:t>			Answer: 6 m/s</a:t>
            </a:r>
          </a:p>
          <a:p>
            <a:endParaRPr lang="en-US" dirty="0"/>
          </a:p>
        </p:txBody>
      </p:sp>
    </p:spTree>
    <p:extLst>
      <p:ext uri="{BB962C8B-B14F-4D97-AF65-F5344CB8AC3E}">
        <p14:creationId xmlns:p14="http://schemas.microsoft.com/office/powerpoint/2010/main" val="18672250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fld id="{8603037D-36F8-4959-BC66-7DA02F729834}"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4608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6084" name="Rectangle 2"/>
          <p:cNvSpPr>
            <a:spLocks noGrp="1" noChangeArrowheads="1"/>
          </p:cNvSpPr>
          <p:nvPr>
            <p:ph type="title"/>
          </p:nvPr>
        </p:nvSpPr>
        <p:spPr/>
        <p:txBody>
          <a:bodyPr/>
          <a:lstStyle/>
          <a:p>
            <a:pPr eaLnBrk="1" hangingPunct="1"/>
            <a:r>
              <a:rPr lang="en-US" smtClean="0">
                <a:solidFill>
                  <a:srgbClr val="FF0000"/>
                </a:solidFill>
              </a:rPr>
              <a:t>C</a:t>
            </a:r>
            <a:r>
              <a:rPr lang="en-US" smtClean="0"/>
              <a:t>heck Yourself</a:t>
            </a:r>
          </a:p>
        </p:txBody>
      </p:sp>
      <p:pic>
        <p:nvPicPr>
          <p:cNvPr id="46085" name="Picture 5" descr="19-07Figure_FIG.jpg"/>
          <p:cNvPicPr>
            <a:picLocks noChangeAspect="1" noChangeArrowheads="1"/>
          </p:cNvPicPr>
          <p:nvPr/>
        </p:nvPicPr>
        <p:blipFill>
          <a:blip r:embed="rId3" cstate="print"/>
          <a:srcRect/>
          <a:stretch>
            <a:fillRect/>
          </a:stretch>
        </p:blipFill>
        <p:spPr bwMode="auto">
          <a:xfrm>
            <a:off x="587375" y="4097338"/>
            <a:ext cx="7610475" cy="1971675"/>
          </a:xfrm>
          <a:prstGeom prst="rect">
            <a:avLst/>
          </a:prstGeom>
          <a:noFill/>
          <a:ln w="9525">
            <a:noFill/>
            <a:miter lim="800000"/>
            <a:headEnd/>
            <a:tailEnd/>
          </a:ln>
        </p:spPr>
      </p:pic>
      <p:sp>
        <p:nvSpPr>
          <p:cNvPr id="46086" name="Text Box 6"/>
          <p:cNvSpPr txBox="1">
            <a:spLocks noChangeArrowheads="1"/>
          </p:cNvSpPr>
          <p:nvPr/>
        </p:nvSpPr>
        <p:spPr bwMode="auto">
          <a:xfrm>
            <a:off x="3451225" y="5205413"/>
            <a:ext cx="742950" cy="366712"/>
          </a:xfrm>
          <a:prstGeom prst="rect">
            <a:avLst/>
          </a:prstGeom>
          <a:solidFill>
            <a:schemeClr val="bg1"/>
          </a:solidFill>
          <a:ln w="38100">
            <a:noFill/>
            <a:miter lim="800000"/>
            <a:headEnd/>
            <a:tailEnd type="none" w="lg" len="lg"/>
          </a:ln>
        </p:spPr>
        <p:txBody>
          <a:bodyPr wrap="none">
            <a:spAutoFit/>
          </a:bodyPr>
          <a:lstStyle/>
          <a:p>
            <a:r>
              <a:rPr lang="en-US"/>
              <a:t>6 m/s</a:t>
            </a:r>
          </a:p>
        </p:txBody>
      </p:sp>
      <p:sp>
        <p:nvSpPr>
          <p:cNvPr id="46087" name="Text Box 7"/>
          <p:cNvSpPr txBox="1">
            <a:spLocks noChangeArrowheads="1"/>
          </p:cNvSpPr>
          <p:nvPr/>
        </p:nvSpPr>
        <p:spPr bwMode="auto">
          <a:xfrm>
            <a:off x="5622925" y="5180013"/>
            <a:ext cx="565150" cy="366712"/>
          </a:xfrm>
          <a:prstGeom prst="rect">
            <a:avLst/>
          </a:prstGeom>
          <a:solidFill>
            <a:schemeClr val="bg1"/>
          </a:solidFill>
          <a:ln w="38100">
            <a:noFill/>
            <a:miter lim="800000"/>
            <a:headEnd/>
            <a:tailEnd type="none" w="lg" len="lg"/>
          </a:ln>
        </p:spPr>
        <p:txBody>
          <a:bodyPr wrap="none">
            <a:spAutoFit/>
          </a:bodyPr>
          <a:lstStyle/>
          <a:p>
            <a:r>
              <a:rPr lang="en-US"/>
              <a:t>2 m</a:t>
            </a:r>
          </a:p>
        </p:txBody>
      </p:sp>
      <p:sp>
        <p:nvSpPr>
          <p:cNvPr id="335875" name="Rectangle 3"/>
          <p:cNvSpPr>
            <a:spLocks noGrp="1" noChangeArrowheads="1"/>
          </p:cNvSpPr>
          <p:nvPr>
            <p:ph type="body" idx="1"/>
          </p:nvPr>
        </p:nvSpPr>
        <p:spPr>
          <a:xfrm>
            <a:off x="457200" y="1384300"/>
            <a:ext cx="8229600" cy="4525963"/>
          </a:xfrm>
        </p:spPr>
        <p:txBody>
          <a:bodyPr/>
          <a:lstStyle/>
          <a:p>
            <a:pPr eaLnBrk="1" hangingPunct="1">
              <a:lnSpc>
                <a:spcPct val="90000"/>
              </a:lnSpc>
              <a:buFontTx/>
              <a:buNone/>
            </a:pPr>
            <a:r>
              <a:rPr lang="en-US" sz="2800" smtClean="0"/>
              <a:t>What is the wave length?</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 speed?</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wave’s frequency?</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wave’s period?</a:t>
            </a:r>
          </a:p>
          <a:p>
            <a:pPr eaLnBrk="1" hangingPunct="1">
              <a:lnSpc>
                <a:spcPct val="90000"/>
              </a:lnSpc>
              <a:buFontTx/>
              <a:buNone/>
            </a:pPr>
            <a:r>
              <a:rPr lang="en-US" sz="2800" baseline="30000" smtClean="0">
                <a:solidFill>
                  <a:srgbClr val="FF0000"/>
                </a:solidFill>
              </a:rPr>
              <a:t> </a:t>
            </a:r>
            <a:endParaRPr lang="en-US" sz="2800" smtClean="0">
              <a:solidFill>
                <a:srgbClr val="FF0000"/>
              </a:solidFill>
            </a:endParaRPr>
          </a:p>
        </p:txBody>
      </p:sp>
    </p:spTree>
    <p:extLst>
      <p:ext uri="{BB962C8B-B14F-4D97-AF65-F5344CB8AC3E}">
        <p14:creationId xmlns:p14="http://schemas.microsoft.com/office/powerpoint/2010/main" val="33825619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58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58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587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58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5875">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5875">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58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fld id="{9DF40E19-8541-40AD-91BE-1F888A11420E}"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1433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4340" name="Rectangle 2"/>
          <p:cNvSpPr>
            <a:spLocks noGrp="1" noChangeArrowheads="1"/>
          </p:cNvSpPr>
          <p:nvPr>
            <p:ph type="title"/>
          </p:nvPr>
        </p:nvSpPr>
        <p:spPr>
          <a:xfrm>
            <a:off x="317500" y="152400"/>
            <a:ext cx="8229600" cy="1143000"/>
          </a:xfrm>
        </p:spPr>
        <p:txBody>
          <a:bodyPr/>
          <a:lstStyle/>
          <a:p>
            <a:pPr eaLnBrk="1" hangingPunct="1"/>
            <a:r>
              <a:rPr lang="en-US" smtClean="0"/>
              <a:t>Waves</a:t>
            </a:r>
          </a:p>
        </p:txBody>
      </p:sp>
      <p:sp>
        <p:nvSpPr>
          <p:cNvPr id="14341" name="Rectangle 3"/>
          <p:cNvSpPr>
            <a:spLocks noGrp="1" noChangeArrowheads="1"/>
          </p:cNvSpPr>
          <p:nvPr>
            <p:ph type="body" idx="1"/>
          </p:nvPr>
        </p:nvSpPr>
        <p:spPr/>
        <p:txBody>
          <a:bodyPr/>
          <a:lstStyle/>
          <a:p>
            <a:pPr eaLnBrk="1" hangingPunct="1">
              <a:buFontTx/>
              <a:buNone/>
            </a:pPr>
            <a:r>
              <a:rPr lang="en-US" smtClean="0"/>
              <a:t>Concept of vibrations extends into the phenomenon of wave motion.</a:t>
            </a:r>
          </a:p>
        </p:txBody>
      </p:sp>
      <p:pic>
        <p:nvPicPr>
          <p:cNvPr id="14342" name="Picture 5" descr="abstract-waves"/>
          <p:cNvPicPr>
            <a:picLocks noChangeAspect="1" noChangeArrowheads="1"/>
          </p:cNvPicPr>
          <p:nvPr/>
        </p:nvPicPr>
        <p:blipFill>
          <a:blip r:embed="rId3" cstate="print"/>
          <a:srcRect/>
          <a:stretch>
            <a:fillRect/>
          </a:stretch>
        </p:blipFill>
        <p:spPr bwMode="auto">
          <a:xfrm>
            <a:off x="1454150" y="3367088"/>
            <a:ext cx="3810000" cy="2670175"/>
          </a:xfrm>
          <a:prstGeom prst="rect">
            <a:avLst/>
          </a:prstGeom>
          <a:noFill/>
          <a:ln w="9525">
            <a:noFill/>
            <a:miter lim="800000"/>
            <a:headEnd/>
            <a:tailEnd/>
          </a:ln>
        </p:spPr>
      </p:pic>
      <p:pic>
        <p:nvPicPr>
          <p:cNvPr id="14343" name="Picture 7" descr="LaTecn7"/>
          <p:cNvPicPr>
            <a:picLocks noChangeAspect="1" noChangeArrowheads="1"/>
          </p:cNvPicPr>
          <p:nvPr/>
        </p:nvPicPr>
        <p:blipFill>
          <a:blip r:embed="rId4" cstate="print"/>
          <a:srcRect/>
          <a:stretch>
            <a:fillRect/>
          </a:stretch>
        </p:blipFill>
        <p:spPr bwMode="auto">
          <a:xfrm>
            <a:off x="317500" y="2895600"/>
            <a:ext cx="2354263" cy="1765300"/>
          </a:xfrm>
          <a:prstGeom prst="rect">
            <a:avLst/>
          </a:prstGeom>
          <a:noFill/>
          <a:ln w="9525">
            <a:noFill/>
            <a:miter lim="800000"/>
            <a:headEnd/>
            <a:tailEnd/>
          </a:ln>
        </p:spPr>
      </p:pic>
      <p:pic>
        <p:nvPicPr>
          <p:cNvPr id="14344" name="Picture 9" descr="19-08Figure_FIG.jpg"/>
          <p:cNvPicPr>
            <a:picLocks noChangeAspect="1" noChangeArrowheads="1"/>
          </p:cNvPicPr>
          <p:nvPr/>
        </p:nvPicPr>
        <p:blipFill>
          <a:blip r:embed="rId5" cstate="print"/>
          <a:srcRect/>
          <a:stretch>
            <a:fillRect/>
          </a:stretch>
        </p:blipFill>
        <p:spPr bwMode="auto">
          <a:xfrm>
            <a:off x="5016500" y="2878138"/>
            <a:ext cx="3784600" cy="1238250"/>
          </a:xfrm>
          <a:prstGeom prst="rect">
            <a:avLst/>
          </a:prstGeom>
          <a:noFill/>
          <a:ln w="9525">
            <a:noFill/>
            <a:miter lim="800000"/>
            <a:headEnd/>
            <a:tailEnd/>
          </a:ln>
        </p:spPr>
      </p:pic>
      <p:pic>
        <p:nvPicPr>
          <p:cNvPr id="14345" name="Picture 11" descr="19-04Figure_FIG.jpg"/>
          <p:cNvPicPr>
            <a:picLocks noChangeAspect="1" noChangeArrowheads="1"/>
          </p:cNvPicPr>
          <p:nvPr/>
        </p:nvPicPr>
        <p:blipFill>
          <a:blip r:embed="rId6" cstate="print"/>
          <a:srcRect/>
          <a:stretch>
            <a:fillRect/>
          </a:stretch>
        </p:blipFill>
        <p:spPr bwMode="auto">
          <a:xfrm>
            <a:off x="3771900" y="4776788"/>
            <a:ext cx="2108200" cy="1522412"/>
          </a:xfrm>
          <a:prstGeom prst="rect">
            <a:avLst/>
          </a:prstGeom>
          <a:noFill/>
          <a:ln w="9525">
            <a:noFill/>
            <a:miter lim="800000"/>
            <a:headEnd/>
            <a:tailEnd/>
          </a:ln>
        </p:spPr>
      </p:pic>
      <p:pic>
        <p:nvPicPr>
          <p:cNvPr id="14346" name="Picture 13" descr="prism"/>
          <p:cNvPicPr>
            <a:picLocks noChangeAspect="1" noChangeArrowheads="1"/>
          </p:cNvPicPr>
          <p:nvPr/>
        </p:nvPicPr>
        <p:blipFill>
          <a:blip r:embed="rId7" cstate="print"/>
          <a:srcRect l="35930"/>
          <a:stretch>
            <a:fillRect/>
          </a:stretch>
        </p:blipFill>
        <p:spPr bwMode="auto">
          <a:xfrm>
            <a:off x="5699125" y="4022725"/>
            <a:ext cx="2898775" cy="2419350"/>
          </a:xfrm>
          <a:prstGeom prst="rect">
            <a:avLst/>
          </a:prstGeom>
          <a:noFill/>
          <a:ln w="9525">
            <a:noFill/>
            <a:miter lim="800000"/>
            <a:headEnd/>
            <a:tailEnd/>
          </a:ln>
        </p:spPr>
      </p:pic>
      <p:sp>
        <p:nvSpPr>
          <p:cNvPr id="14347" name="Text Box 14"/>
          <p:cNvSpPr txBox="1">
            <a:spLocks noChangeArrowheads="1"/>
          </p:cNvSpPr>
          <p:nvPr/>
        </p:nvSpPr>
        <p:spPr bwMode="auto">
          <a:xfrm>
            <a:off x="1901825" y="5307013"/>
            <a:ext cx="1504950" cy="366712"/>
          </a:xfrm>
          <a:prstGeom prst="rect">
            <a:avLst/>
          </a:prstGeom>
          <a:noFill/>
          <a:ln w="38100">
            <a:noFill/>
            <a:miter lim="800000"/>
            <a:headEnd/>
            <a:tailEnd type="none" w="lg" len="lg"/>
          </a:ln>
        </p:spPr>
        <p:txBody>
          <a:bodyPr wrap="none">
            <a:spAutoFit/>
          </a:bodyPr>
          <a:lstStyle/>
          <a:p>
            <a:r>
              <a:rPr lang="en-US">
                <a:solidFill>
                  <a:schemeClr val="bg1"/>
                </a:solidFill>
              </a:rPr>
              <a:t>Water waves</a:t>
            </a:r>
          </a:p>
        </p:txBody>
      </p:sp>
      <p:sp>
        <p:nvSpPr>
          <p:cNvPr id="14348" name="Text Box 15"/>
          <p:cNvSpPr txBox="1">
            <a:spLocks noChangeArrowheads="1"/>
          </p:cNvSpPr>
          <p:nvPr/>
        </p:nvSpPr>
        <p:spPr bwMode="auto">
          <a:xfrm>
            <a:off x="5868988" y="5768975"/>
            <a:ext cx="1390650" cy="366713"/>
          </a:xfrm>
          <a:prstGeom prst="rect">
            <a:avLst/>
          </a:prstGeom>
          <a:noFill/>
          <a:ln w="38100">
            <a:noFill/>
            <a:miter lim="800000"/>
            <a:headEnd/>
            <a:tailEnd type="none" w="lg" len="lg"/>
          </a:ln>
        </p:spPr>
        <p:txBody>
          <a:bodyPr wrap="none">
            <a:spAutoFit/>
          </a:bodyPr>
          <a:lstStyle/>
          <a:p>
            <a:r>
              <a:rPr lang="en-US">
                <a:solidFill>
                  <a:schemeClr val="bg1"/>
                </a:solidFill>
              </a:rPr>
              <a:t>Light waves</a:t>
            </a:r>
          </a:p>
        </p:txBody>
      </p:sp>
      <p:sp>
        <p:nvSpPr>
          <p:cNvPr id="14349" name="Text Box 16"/>
          <p:cNvSpPr txBox="1">
            <a:spLocks noChangeArrowheads="1"/>
          </p:cNvSpPr>
          <p:nvPr/>
        </p:nvSpPr>
        <p:spPr bwMode="auto">
          <a:xfrm>
            <a:off x="420688" y="4257675"/>
            <a:ext cx="844550" cy="366713"/>
          </a:xfrm>
          <a:prstGeom prst="rect">
            <a:avLst/>
          </a:prstGeom>
          <a:noFill/>
          <a:ln w="38100">
            <a:noFill/>
            <a:miter lim="800000"/>
            <a:headEnd/>
            <a:tailEnd type="none" w="lg" len="lg"/>
          </a:ln>
        </p:spPr>
        <p:txBody>
          <a:bodyPr wrap="none">
            <a:spAutoFit/>
          </a:bodyPr>
          <a:lstStyle/>
          <a:p>
            <a:r>
              <a:rPr lang="en-US">
                <a:solidFill>
                  <a:schemeClr val="bg1"/>
                </a:solidFill>
              </a:rPr>
              <a:t>Sound</a:t>
            </a:r>
          </a:p>
        </p:txBody>
      </p:sp>
      <p:sp>
        <p:nvSpPr>
          <p:cNvPr id="14350" name="Text Box 17"/>
          <p:cNvSpPr txBox="1">
            <a:spLocks noChangeArrowheads="1"/>
          </p:cNvSpPr>
          <p:nvPr/>
        </p:nvSpPr>
        <p:spPr bwMode="auto">
          <a:xfrm>
            <a:off x="3849688" y="5616575"/>
            <a:ext cx="781050" cy="366713"/>
          </a:xfrm>
          <a:prstGeom prst="rect">
            <a:avLst/>
          </a:prstGeom>
          <a:noFill/>
          <a:ln w="38100">
            <a:noFill/>
            <a:miter lim="800000"/>
            <a:headEnd/>
            <a:tailEnd type="none" w="lg" len="lg"/>
          </a:ln>
        </p:spPr>
        <p:txBody>
          <a:bodyPr wrap="none">
            <a:spAutoFit/>
          </a:bodyPr>
          <a:lstStyle/>
          <a:p>
            <a:r>
              <a:rPr lang="en-US"/>
              <a:t>Radio</a:t>
            </a:r>
          </a:p>
        </p:txBody>
      </p:sp>
      <p:sp>
        <p:nvSpPr>
          <p:cNvPr id="14351" name="Text Box 18"/>
          <p:cNvSpPr txBox="1">
            <a:spLocks noChangeArrowheads="1"/>
          </p:cNvSpPr>
          <p:nvPr/>
        </p:nvSpPr>
        <p:spPr bwMode="auto">
          <a:xfrm>
            <a:off x="7583488" y="3101975"/>
            <a:ext cx="781050" cy="366713"/>
          </a:xfrm>
          <a:prstGeom prst="rect">
            <a:avLst/>
          </a:prstGeom>
          <a:noFill/>
          <a:ln w="38100">
            <a:noFill/>
            <a:miter lim="800000"/>
            <a:headEnd/>
            <a:tailEnd type="none" w="lg" len="lg"/>
          </a:ln>
        </p:spPr>
        <p:txBody>
          <a:bodyPr wrap="none">
            <a:spAutoFit/>
          </a:bodyPr>
          <a:lstStyle/>
          <a:p>
            <a:r>
              <a:rPr lang="en-US"/>
              <a:t>String</a:t>
            </a:r>
          </a:p>
        </p:txBody>
      </p:sp>
    </p:spTree>
    <p:extLst>
      <p:ext uri="{BB962C8B-B14F-4D97-AF65-F5344CB8AC3E}">
        <p14:creationId xmlns:p14="http://schemas.microsoft.com/office/powerpoint/2010/main" val="27459341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 descr="19-04_Figure-F"/>
          <p:cNvPicPr>
            <a:picLocks noChangeAspect="1" noChangeArrowheads="1"/>
          </p:cNvPicPr>
          <p:nvPr/>
        </p:nvPicPr>
        <p:blipFill>
          <a:blip r:embed="rId3" cstate="print"/>
          <a:srcRect/>
          <a:stretch>
            <a:fillRect/>
          </a:stretch>
        </p:blipFill>
        <p:spPr bwMode="auto">
          <a:xfrm>
            <a:off x="227013" y="3502025"/>
            <a:ext cx="4156075" cy="3117850"/>
          </a:xfrm>
          <a:prstGeom prst="rect">
            <a:avLst/>
          </a:prstGeom>
          <a:noFill/>
          <a:ln w="9525">
            <a:noFill/>
            <a:miter lim="800000"/>
            <a:headEnd/>
            <a:tailEnd/>
          </a:ln>
        </p:spPr>
      </p:pic>
      <p:sp>
        <p:nvSpPr>
          <p:cNvPr id="3" name="Title 2"/>
          <p:cNvSpPr>
            <a:spLocks noGrp="1"/>
          </p:cNvSpPr>
          <p:nvPr>
            <p:ph type="title"/>
          </p:nvPr>
        </p:nvSpPr>
        <p:spPr>
          <a:xfrm>
            <a:off x="457200" y="273050"/>
            <a:ext cx="4257675" cy="1477963"/>
          </a:xfrm>
        </p:spPr>
        <p:txBody>
          <a:bodyPr/>
          <a:lstStyle/>
          <a:p>
            <a:pPr eaLnBrk="1" hangingPunct="1">
              <a:defRPr/>
            </a:pPr>
            <a:r>
              <a:rPr lang="en-US" dirty="0" smtClean="0">
                <a:solidFill>
                  <a:schemeClr val="tx1"/>
                </a:solidFill>
                <a:latin typeface="+mn-lt"/>
                <a:ea typeface="+mn-ea"/>
                <a:cs typeface="+mn-cs"/>
              </a:rPr>
              <a:t>The frequency of the vibrating source and the frequency of the wave it produces are the same. </a:t>
            </a:r>
            <a:endParaRPr lang="en-US" dirty="0" smtClean="0"/>
          </a:p>
        </p:txBody>
      </p:sp>
      <p:sp>
        <p:nvSpPr>
          <p:cNvPr id="20484" name="Content Placeholder 3"/>
          <p:cNvSpPr>
            <a:spLocks noGrp="1"/>
          </p:cNvSpPr>
          <p:nvPr>
            <p:ph idx="1"/>
          </p:nvPr>
        </p:nvSpPr>
        <p:spPr>
          <a:xfrm>
            <a:off x="5297488" y="273050"/>
            <a:ext cx="3389312" cy="6191250"/>
          </a:xfrm>
        </p:spPr>
        <p:txBody>
          <a:bodyPr/>
          <a:lstStyle/>
          <a:p>
            <a:pPr eaLnBrk="1" hangingPunct="1"/>
            <a:r>
              <a:rPr lang="en-US" sz="2400" smtClean="0">
                <a:latin typeface="Times" charset="0"/>
              </a:rPr>
              <a:t>A station at 101.7 MHz FM -a frequency of 101,700,000 hertz. </a:t>
            </a:r>
          </a:p>
          <a:p>
            <a:pPr eaLnBrk="1" hangingPunct="1"/>
            <a:r>
              <a:rPr lang="en-US" sz="2400" smtClean="0">
                <a:latin typeface="Times" charset="0"/>
              </a:rPr>
              <a:t>The source of all waves is something that vibrates. </a:t>
            </a:r>
          </a:p>
        </p:txBody>
      </p:sp>
      <p:sp>
        <p:nvSpPr>
          <p:cNvPr id="20485" name="Text Placeholder 4"/>
          <p:cNvSpPr>
            <a:spLocks noGrp="1"/>
          </p:cNvSpPr>
          <p:nvPr>
            <p:ph type="body" sz="half" idx="2"/>
          </p:nvPr>
        </p:nvSpPr>
        <p:spPr>
          <a:xfrm>
            <a:off x="457200" y="1624013"/>
            <a:ext cx="4367213" cy="2506662"/>
          </a:xfrm>
        </p:spPr>
        <p:txBody>
          <a:bodyPr/>
          <a:lstStyle/>
          <a:p>
            <a:pPr eaLnBrk="1" hangingPunct="1"/>
            <a:r>
              <a:rPr lang="en-US" sz="2000" smtClean="0"/>
              <a:t>Electrons in the transmitting antenna vibrate 940,000 times each second and produce 940-kHz radio waves.</a:t>
            </a:r>
          </a:p>
          <a:p>
            <a:pPr eaLnBrk="1" hangingPunct="1"/>
            <a:endParaRPr lang="en-US" sz="2000" smtClean="0"/>
          </a:p>
        </p:txBody>
      </p:sp>
    </p:spTree>
    <p:extLst>
      <p:ext uri="{BB962C8B-B14F-4D97-AF65-F5344CB8AC3E}">
        <p14:creationId xmlns:p14="http://schemas.microsoft.com/office/powerpoint/2010/main" val="519530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There are two distinct types of waves: </a:t>
            </a:r>
            <a:r>
              <a:rPr lang="en-US" i="1" dirty="0" smtClean="0"/>
              <a:t>Longitudinal </a:t>
            </a:r>
            <a:r>
              <a:rPr lang="en-US" dirty="0" smtClean="0"/>
              <a:t>and </a:t>
            </a:r>
            <a:r>
              <a:rPr lang="en-US" i="1" dirty="0" smtClean="0"/>
              <a:t>Transverse</a:t>
            </a:r>
            <a:endParaRPr lang="en-US" dirty="0"/>
          </a:p>
        </p:txBody>
      </p:sp>
      <p:sp>
        <p:nvSpPr>
          <p:cNvPr id="3" name="Content Placeholder 2"/>
          <p:cNvSpPr>
            <a:spLocks noGrp="1"/>
          </p:cNvSpPr>
          <p:nvPr>
            <p:ph sz="half" idx="1"/>
          </p:nvPr>
        </p:nvSpPr>
        <p:spPr/>
        <p:txBody>
          <a:bodyPr>
            <a:normAutofit fontScale="85000" lnSpcReduction="10000"/>
          </a:bodyPr>
          <a:lstStyle/>
          <a:p>
            <a:r>
              <a:rPr lang="en-US" sz="3200" b="1" dirty="0" smtClean="0"/>
              <a:t>Sound </a:t>
            </a:r>
            <a:r>
              <a:rPr lang="en-US" sz="3200" b="1" dirty="0"/>
              <a:t>waves</a:t>
            </a:r>
          </a:p>
          <a:p>
            <a:r>
              <a:rPr lang="en-US" sz="3200" b="1" dirty="0"/>
              <a:t>are an example of longitudinal waves </a:t>
            </a:r>
            <a:endParaRPr lang="en-US" sz="3200" b="1" dirty="0" smtClean="0"/>
          </a:p>
          <a:p>
            <a:endParaRPr lang="en-US" sz="3200" b="1" dirty="0"/>
          </a:p>
        </p:txBody>
      </p:sp>
      <p:sp>
        <p:nvSpPr>
          <p:cNvPr id="4" name="Content Placeholder 3"/>
          <p:cNvSpPr>
            <a:spLocks noGrp="1"/>
          </p:cNvSpPr>
          <p:nvPr>
            <p:ph sz="half" idx="2"/>
          </p:nvPr>
        </p:nvSpPr>
        <p:spPr/>
        <p:txBody>
          <a:bodyPr>
            <a:normAutofit fontScale="85000" lnSpcReduction="10000"/>
          </a:bodyPr>
          <a:lstStyle/>
          <a:p>
            <a:pPr>
              <a:lnSpc>
                <a:spcPct val="150000"/>
              </a:lnSpc>
            </a:pPr>
            <a:r>
              <a:rPr lang="en-US" b="1" dirty="0" smtClean="0"/>
              <a:t>EM waves: electromagnetic waves, such as light, are examples of transverse waves</a:t>
            </a:r>
          </a:p>
          <a:p>
            <a:r>
              <a:rPr lang="en-US" dirty="0"/>
              <a:t>Transverse waves transfer energy in a direction perpendicular to the direction of</a:t>
            </a:r>
          </a:p>
          <a:p>
            <a:r>
              <a:rPr lang="en-US" dirty="0"/>
              <a:t>the disturbance in the medium.</a:t>
            </a:r>
            <a:endParaRPr lang="en-US" b="1" dirty="0"/>
          </a:p>
        </p:txBody>
      </p:sp>
    </p:spTree>
    <p:extLst>
      <p:ext uri="{BB962C8B-B14F-4D97-AF65-F5344CB8AC3E}">
        <p14:creationId xmlns:p14="http://schemas.microsoft.com/office/powerpoint/2010/main" val="442177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8535"/>
            <a:ext cx="6282935" cy="6839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498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p:spPr>
        <p:txBody>
          <a:bodyPr/>
          <a:lstStyle/>
          <a:p>
            <a:fld id="{67BE990E-A629-45FC-9B20-3DB2C4A60BC9}"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2457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24580" name="Picture 5" descr="19-08Figure_FIG.jpg"/>
          <p:cNvPicPr>
            <a:picLocks noChangeAspect="1" noChangeArrowheads="1"/>
          </p:cNvPicPr>
          <p:nvPr/>
        </p:nvPicPr>
        <p:blipFill>
          <a:blip r:embed="rId3" cstate="print"/>
          <a:srcRect/>
          <a:stretch>
            <a:fillRect/>
          </a:stretch>
        </p:blipFill>
        <p:spPr bwMode="auto">
          <a:xfrm>
            <a:off x="584200" y="3071813"/>
            <a:ext cx="7620000" cy="2403475"/>
          </a:xfrm>
          <a:prstGeom prst="rect">
            <a:avLst/>
          </a:prstGeom>
          <a:noFill/>
          <a:ln w="9525">
            <a:noFill/>
            <a:miter lim="800000"/>
            <a:headEnd/>
            <a:tailEnd/>
          </a:ln>
        </p:spPr>
      </p:pic>
      <p:sp>
        <p:nvSpPr>
          <p:cNvPr id="24581" name="Text Box 7"/>
          <p:cNvSpPr txBox="1">
            <a:spLocks noChangeArrowheads="1"/>
          </p:cNvSpPr>
          <p:nvPr/>
        </p:nvSpPr>
        <p:spPr bwMode="auto">
          <a:xfrm>
            <a:off x="5343525" y="3579813"/>
            <a:ext cx="1665288" cy="396875"/>
          </a:xfrm>
          <a:prstGeom prst="rect">
            <a:avLst/>
          </a:prstGeom>
          <a:noFill/>
          <a:ln w="38100">
            <a:noFill/>
            <a:miter lim="800000"/>
            <a:headEnd/>
            <a:tailEnd type="none" w="lg" len="lg"/>
          </a:ln>
        </p:spPr>
        <p:txBody>
          <a:bodyPr wrap="none">
            <a:spAutoFit/>
          </a:bodyPr>
          <a:lstStyle/>
          <a:p>
            <a:r>
              <a:rPr lang="en-US" sz="2000">
                <a:solidFill>
                  <a:srgbClr val="FF00FF"/>
                </a:solidFill>
              </a:rPr>
              <a:t>Wave Motion</a:t>
            </a:r>
          </a:p>
        </p:txBody>
      </p:sp>
      <p:sp>
        <p:nvSpPr>
          <p:cNvPr id="24582" name="Rectangle 2"/>
          <p:cNvSpPr>
            <a:spLocks noGrp="1" noChangeArrowheads="1"/>
          </p:cNvSpPr>
          <p:nvPr>
            <p:ph type="title"/>
          </p:nvPr>
        </p:nvSpPr>
        <p:spPr/>
        <p:txBody>
          <a:bodyPr/>
          <a:lstStyle/>
          <a:p>
            <a:pPr eaLnBrk="1" hangingPunct="1"/>
            <a:r>
              <a:rPr lang="en-US" smtClean="0"/>
              <a:t>Transverse Waves</a:t>
            </a:r>
          </a:p>
        </p:txBody>
      </p:sp>
      <p:sp>
        <p:nvSpPr>
          <p:cNvPr id="24583" name="Rectangle 3"/>
          <p:cNvSpPr>
            <a:spLocks noGrp="1" noChangeArrowheads="1"/>
          </p:cNvSpPr>
          <p:nvPr>
            <p:ph type="body" idx="1"/>
          </p:nvPr>
        </p:nvSpPr>
        <p:spPr>
          <a:xfrm>
            <a:off x="457200" y="1600200"/>
            <a:ext cx="8229600" cy="1236663"/>
          </a:xfrm>
        </p:spPr>
        <p:txBody>
          <a:bodyPr/>
          <a:lstStyle/>
          <a:p>
            <a:pPr eaLnBrk="1" hangingPunct="1">
              <a:buFontTx/>
              <a:buNone/>
            </a:pPr>
            <a:r>
              <a:rPr lang="en-US" smtClean="0"/>
              <a:t>For transverse waves the wave’s amplitude is perpendicular to the wave’s motion.</a:t>
            </a:r>
          </a:p>
        </p:txBody>
      </p:sp>
      <p:sp>
        <p:nvSpPr>
          <p:cNvPr id="24584" name="Line 6"/>
          <p:cNvSpPr>
            <a:spLocks noChangeShapeType="1"/>
          </p:cNvSpPr>
          <p:nvPr/>
        </p:nvSpPr>
        <p:spPr bwMode="auto">
          <a:xfrm>
            <a:off x="5372100" y="4025900"/>
            <a:ext cx="1625600" cy="0"/>
          </a:xfrm>
          <a:prstGeom prst="line">
            <a:avLst/>
          </a:prstGeom>
          <a:noFill/>
          <a:ln w="38100">
            <a:solidFill>
              <a:srgbClr val="FF00FF"/>
            </a:solidFill>
            <a:round/>
            <a:headEnd/>
            <a:tailEnd type="triangle" w="lg" len="lg"/>
          </a:ln>
        </p:spPr>
        <p:txBody>
          <a:bodyPr/>
          <a:lstStyle/>
          <a:p>
            <a:endParaRPr lang="en-US"/>
          </a:p>
        </p:txBody>
      </p:sp>
      <p:sp>
        <p:nvSpPr>
          <p:cNvPr id="24585" name="Text Box 8"/>
          <p:cNvSpPr txBox="1">
            <a:spLocks noChangeArrowheads="1"/>
          </p:cNvSpPr>
          <p:nvPr/>
        </p:nvSpPr>
        <p:spPr bwMode="auto">
          <a:xfrm>
            <a:off x="2397125" y="3567113"/>
            <a:ext cx="1200150" cy="366712"/>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24586" name="Text Box 9"/>
          <p:cNvSpPr txBox="1">
            <a:spLocks noChangeArrowheads="1"/>
          </p:cNvSpPr>
          <p:nvPr/>
        </p:nvSpPr>
        <p:spPr bwMode="auto">
          <a:xfrm>
            <a:off x="3875088" y="4295775"/>
            <a:ext cx="1200150" cy="366713"/>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Tree>
    <p:extLst>
      <p:ext uri="{BB962C8B-B14F-4D97-AF65-F5344CB8AC3E}">
        <p14:creationId xmlns:p14="http://schemas.microsoft.com/office/powerpoint/2010/main" val="39400776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r>
              <a:rPr lang="en-US" sz="7200" b="1" smtClean="0"/>
              <a:t>Transverse Waves</a:t>
            </a:r>
            <a:endParaRPr lang="en-US" smtClean="0"/>
          </a:p>
        </p:txBody>
      </p:sp>
      <p:sp>
        <p:nvSpPr>
          <p:cNvPr id="188419" name="Rectangle 3"/>
          <p:cNvSpPr>
            <a:spLocks noGrp="1" noChangeArrowheads="1"/>
          </p:cNvSpPr>
          <p:nvPr>
            <p:ph type="body" idx="1"/>
          </p:nvPr>
        </p:nvSpPr>
        <p:spPr>
          <a:xfrm>
            <a:off x="1371600" y="1862138"/>
            <a:ext cx="7011988" cy="4081462"/>
          </a:xfrm>
        </p:spPr>
        <p:txBody>
          <a:bodyPr/>
          <a:lstStyle/>
          <a:p>
            <a:r>
              <a:rPr lang="en-US" smtClean="0"/>
              <a:t>side to side vibration in a direction perpendicular to the wave's motion </a:t>
            </a:r>
          </a:p>
          <a:p>
            <a:endParaRPr lang="en-US" smtClean="0"/>
          </a:p>
          <a:p>
            <a:r>
              <a:rPr lang="en-US" smtClean="0"/>
              <a:t>Examples:  	</a:t>
            </a:r>
          </a:p>
          <a:p>
            <a:pPr lvl="1"/>
            <a:r>
              <a:rPr lang="en-US" smtClean="0"/>
              <a:t>water waves</a:t>
            </a:r>
          </a:p>
          <a:p>
            <a:pPr lvl="1"/>
            <a:r>
              <a:rPr lang="en-US" smtClean="0"/>
              <a:t>waves on a rope</a:t>
            </a:r>
          </a:p>
          <a:p>
            <a:pPr lvl="1"/>
            <a:r>
              <a:rPr lang="en-US" smtClean="0"/>
              <a:t>string musical instruments</a:t>
            </a:r>
          </a:p>
        </p:txBody>
      </p:sp>
      <p:pic>
        <p:nvPicPr>
          <p:cNvPr id="188420" name="Picture 4" descr="Twave"/>
          <p:cNvPicPr>
            <a:picLocks noChangeAspect="1" noChangeArrowheads="1"/>
          </p:cNvPicPr>
          <p:nvPr/>
        </p:nvPicPr>
        <p:blipFill>
          <a:blip r:embed="rId3" cstate="print"/>
          <a:srcRect/>
          <a:stretch>
            <a:fillRect/>
          </a:stretch>
        </p:blipFill>
        <p:spPr bwMode="auto">
          <a:xfrm>
            <a:off x="4419600" y="3200400"/>
            <a:ext cx="4610100" cy="1352550"/>
          </a:xfrm>
          <a:prstGeom prst="rect">
            <a:avLst/>
          </a:prstGeom>
          <a:noFill/>
          <a:ln w="9525">
            <a:noFill/>
            <a:miter lim="800000"/>
            <a:headEnd/>
            <a:tailEnd/>
          </a:ln>
        </p:spPr>
      </p:pic>
      <p:pic>
        <p:nvPicPr>
          <p:cNvPr id="25605" name="Picture 24" descr="stringpulse"/>
          <p:cNvPicPr>
            <a:picLocks noChangeAspect="1" noChangeArrowheads="1"/>
          </p:cNvPicPr>
          <p:nvPr/>
        </p:nvPicPr>
        <p:blipFill>
          <a:blip r:embed="rId4" cstate="print"/>
          <a:srcRect/>
          <a:stretch>
            <a:fillRect/>
          </a:stretch>
        </p:blipFill>
        <p:spPr bwMode="auto">
          <a:xfrm>
            <a:off x="2981325" y="5715000"/>
            <a:ext cx="3743325" cy="990600"/>
          </a:xfrm>
          <a:prstGeom prst="rect">
            <a:avLst/>
          </a:prstGeom>
          <a:noFill/>
          <a:ln w="9525">
            <a:noFill/>
            <a:miter lim="800000"/>
            <a:headEnd/>
            <a:tailEnd/>
          </a:ln>
          <a:effectLst/>
        </p:spPr>
      </p:pic>
    </p:spTree>
    <p:extLst>
      <p:ext uri="{BB962C8B-B14F-4D97-AF65-F5344CB8AC3E}">
        <p14:creationId xmlns:p14="http://schemas.microsoft.com/office/powerpoint/2010/main" val="17632933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Effect transition="in" filter="box(out)">
                                      <p:cBhvr>
                                        <p:cTn id="7" dur="500"/>
                                        <p:tgtEl>
                                          <p:spTgt spid="1884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8419">
                                            <p:txEl>
                                              <p:pRg st="2" end="2"/>
                                            </p:txEl>
                                          </p:spTgt>
                                        </p:tgtEl>
                                        <p:attrNameLst>
                                          <p:attrName>style.visibility</p:attrName>
                                        </p:attrNameLst>
                                      </p:cBhvr>
                                      <p:to>
                                        <p:strVal val="visible"/>
                                      </p:to>
                                    </p:set>
                                    <p:animEffect transition="in" filter="box(out)">
                                      <p:cBhvr>
                                        <p:cTn id="12" dur="500"/>
                                        <p:tgtEl>
                                          <p:spTgt spid="18841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8419">
                                            <p:txEl>
                                              <p:pRg st="3" end="3"/>
                                            </p:txEl>
                                          </p:spTgt>
                                        </p:tgtEl>
                                        <p:attrNameLst>
                                          <p:attrName>style.visibility</p:attrName>
                                        </p:attrNameLst>
                                      </p:cBhvr>
                                      <p:to>
                                        <p:strVal val="visible"/>
                                      </p:to>
                                    </p:set>
                                    <p:animEffect transition="in" filter="box(out)">
                                      <p:cBhvr>
                                        <p:cTn id="17" dur="500"/>
                                        <p:tgtEl>
                                          <p:spTgt spid="18841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8419">
                                            <p:txEl>
                                              <p:pRg st="4" end="4"/>
                                            </p:txEl>
                                          </p:spTgt>
                                        </p:tgtEl>
                                        <p:attrNameLst>
                                          <p:attrName>style.visibility</p:attrName>
                                        </p:attrNameLst>
                                      </p:cBhvr>
                                      <p:to>
                                        <p:strVal val="visible"/>
                                      </p:to>
                                    </p:set>
                                    <p:animEffect transition="in" filter="box(out)">
                                      <p:cBhvr>
                                        <p:cTn id="22" dur="500"/>
                                        <p:tgtEl>
                                          <p:spTgt spid="188419">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8419">
                                            <p:txEl>
                                              <p:pRg st="5" end="5"/>
                                            </p:txEl>
                                          </p:spTgt>
                                        </p:tgtEl>
                                        <p:attrNameLst>
                                          <p:attrName>style.visibility</p:attrName>
                                        </p:attrNameLst>
                                      </p:cBhvr>
                                      <p:to>
                                        <p:strVal val="visible"/>
                                      </p:to>
                                    </p:set>
                                    <p:animEffect transition="in" filter="box(out)">
                                      <p:cBhvr>
                                        <p:cTn id="27" dur="500"/>
                                        <p:tgtEl>
                                          <p:spTgt spid="188419">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88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build="p" bldLvl="2"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Longitudinal waves</a:t>
            </a:r>
            <a:endParaRPr lang="en-US" dirty="0"/>
          </a:p>
        </p:txBody>
      </p:sp>
      <p:sp>
        <p:nvSpPr>
          <p:cNvPr id="3" name="Content Placeholder 2"/>
          <p:cNvSpPr>
            <a:spLocks noGrp="1"/>
          </p:cNvSpPr>
          <p:nvPr>
            <p:ph sz="half" idx="1"/>
          </p:nvPr>
        </p:nvSpPr>
        <p:spPr/>
        <p:txBody>
          <a:bodyPr>
            <a:normAutofit lnSpcReduction="10000"/>
          </a:bodyPr>
          <a:lstStyle/>
          <a:p>
            <a:r>
              <a:rPr lang="en-US" dirty="0"/>
              <a:t>Longitudinal waves are waves that transfer energy in the same direction as the</a:t>
            </a:r>
          </a:p>
          <a:p>
            <a:r>
              <a:rPr lang="en-US" dirty="0"/>
              <a:t>disturbance in the medium of propagation. Like transverse waves, longitudinal</a:t>
            </a:r>
          </a:p>
          <a:p>
            <a:r>
              <a:rPr lang="en-US" dirty="0"/>
              <a:t>waves may consist of single or multiple pulses.</a:t>
            </a:r>
          </a:p>
        </p:txBody>
      </p:sp>
      <p:sp>
        <p:nvSpPr>
          <p:cNvPr id="4" name="Content Placeholder 3"/>
          <p:cNvSpPr>
            <a:spLocks noGrp="1"/>
          </p:cNvSpPr>
          <p:nvPr>
            <p:ph sz="half" idx="2"/>
          </p:nvPr>
        </p:nvSpPr>
        <p:spPr/>
        <p:txBody>
          <a:bodyPr>
            <a:normAutofit lnSpcReduction="10000"/>
          </a:bodyPr>
          <a:lstStyle/>
          <a:p>
            <a:endParaRPr lang="en-US"/>
          </a:p>
        </p:txBody>
      </p:sp>
    </p:spTree>
    <p:extLst>
      <p:ext uri="{BB962C8B-B14F-4D97-AF65-F5344CB8AC3E}">
        <p14:creationId xmlns:p14="http://schemas.microsoft.com/office/powerpoint/2010/main" val="626040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6600" b="1" smtClean="0"/>
              <a:t>Longitudinal Waves</a:t>
            </a:r>
            <a:endParaRPr lang="en-US" smtClean="0"/>
          </a:p>
        </p:txBody>
      </p:sp>
      <p:sp>
        <p:nvSpPr>
          <p:cNvPr id="189443" name="Rectangle 3"/>
          <p:cNvSpPr>
            <a:spLocks noGrp="1" noChangeArrowheads="1"/>
          </p:cNvSpPr>
          <p:nvPr>
            <p:ph type="body" idx="1"/>
          </p:nvPr>
        </p:nvSpPr>
        <p:spPr>
          <a:xfrm>
            <a:off x="1708150" y="1893888"/>
            <a:ext cx="6338888" cy="4013200"/>
          </a:xfrm>
        </p:spPr>
        <p:txBody>
          <a:bodyPr/>
          <a:lstStyle/>
          <a:p>
            <a:r>
              <a:rPr lang="en-US" smtClean="0"/>
              <a:t>back and forth vibration in a direction parallel to the wave's motion </a:t>
            </a:r>
          </a:p>
          <a:p>
            <a:endParaRPr lang="en-US" smtClean="0"/>
          </a:p>
          <a:p>
            <a:r>
              <a:rPr lang="en-US" smtClean="0"/>
              <a:t>Examples:  	</a:t>
            </a:r>
          </a:p>
          <a:p>
            <a:pPr lvl="1"/>
            <a:r>
              <a:rPr lang="en-US" smtClean="0"/>
              <a:t>slinky waves</a:t>
            </a:r>
          </a:p>
          <a:p>
            <a:pPr lvl="1"/>
            <a:r>
              <a:rPr lang="en-US" smtClean="0"/>
              <a:t>sounds waves (vortex box)</a:t>
            </a:r>
          </a:p>
        </p:txBody>
      </p:sp>
      <p:pic>
        <p:nvPicPr>
          <p:cNvPr id="189444" name="Picture 4" descr="Lwave"/>
          <p:cNvPicPr>
            <a:picLocks noChangeAspect="1" noChangeArrowheads="1"/>
          </p:cNvPicPr>
          <p:nvPr/>
        </p:nvPicPr>
        <p:blipFill>
          <a:blip r:embed="rId3" cstate="print"/>
          <a:srcRect/>
          <a:stretch>
            <a:fillRect/>
          </a:stretch>
        </p:blipFill>
        <p:spPr bwMode="auto">
          <a:xfrm>
            <a:off x="4114800" y="3124200"/>
            <a:ext cx="4819650" cy="1247775"/>
          </a:xfrm>
          <a:prstGeom prst="rect">
            <a:avLst/>
          </a:prstGeom>
          <a:noFill/>
          <a:ln w="9525">
            <a:noFill/>
            <a:miter lim="800000"/>
            <a:headEnd/>
            <a:tailEnd/>
          </a:ln>
        </p:spPr>
      </p:pic>
    </p:spTree>
    <p:extLst>
      <p:ext uri="{BB962C8B-B14F-4D97-AF65-F5344CB8AC3E}">
        <p14:creationId xmlns:p14="http://schemas.microsoft.com/office/powerpoint/2010/main" val="456734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9443">
                                            <p:txEl>
                                              <p:pRg st="0" end="0"/>
                                            </p:txEl>
                                          </p:spTgt>
                                        </p:tgtEl>
                                        <p:attrNameLst>
                                          <p:attrName>style.visibility</p:attrName>
                                        </p:attrNameLst>
                                      </p:cBhvr>
                                      <p:to>
                                        <p:strVal val="visible"/>
                                      </p:to>
                                    </p:set>
                                    <p:animEffect transition="in" filter="box(out)">
                                      <p:cBhvr>
                                        <p:cTn id="7" dur="500"/>
                                        <p:tgtEl>
                                          <p:spTgt spid="1894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9443">
                                            <p:txEl>
                                              <p:pRg st="2" end="2"/>
                                            </p:txEl>
                                          </p:spTgt>
                                        </p:tgtEl>
                                        <p:attrNameLst>
                                          <p:attrName>style.visibility</p:attrName>
                                        </p:attrNameLst>
                                      </p:cBhvr>
                                      <p:to>
                                        <p:strVal val="visible"/>
                                      </p:to>
                                    </p:set>
                                    <p:animEffect transition="in" filter="box(out)">
                                      <p:cBhvr>
                                        <p:cTn id="12" dur="500"/>
                                        <p:tgtEl>
                                          <p:spTgt spid="18944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9443">
                                            <p:txEl>
                                              <p:pRg st="3" end="3"/>
                                            </p:txEl>
                                          </p:spTgt>
                                        </p:tgtEl>
                                        <p:attrNameLst>
                                          <p:attrName>style.visibility</p:attrName>
                                        </p:attrNameLst>
                                      </p:cBhvr>
                                      <p:to>
                                        <p:strVal val="visible"/>
                                      </p:to>
                                    </p:set>
                                    <p:animEffect transition="in" filter="box(out)">
                                      <p:cBhvr>
                                        <p:cTn id="17" dur="500"/>
                                        <p:tgtEl>
                                          <p:spTgt spid="189443">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9443">
                                            <p:txEl>
                                              <p:pRg st="4" end="4"/>
                                            </p:txEl>
                                          </p:spTgt>
                                        </p:tgtEl>
                                        <p:attrNameLst>
                                          <p:attrName>style.visibility</p:attrName>
                                        </p:attrNameLst>
                                      </p:cBhvr>
                                      <p:to>
                                        <p:strVal val="visible"/>
                                      </p:to>
                                    </p:set>
                                    <p:animEffect transition="in" filter="box(out)">
                                      <p:cBhvr>
                                        <p:cTn id="22" dur="500"/>
                                        <p:tgtEl>
                                          <p:spTgt spid="18944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89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uild="p" bldLvl="5"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pPr eaLnBrk="1" hangingPunct="1"/>
            <a:r>
              <a:rPr lang="en-US" smtClean="0"/>
              <a:t>Longitudinal Waves</a:t>
            </a:r>
          </a:p>
        </p:txBody>
      </p:sp>
      <p:pic>
        <p:nvPicPr>
          <p:cNvPr id="28675" name="Picture 6" descr="longitudinal pulse in a medium"/>
          <p:cNvPicPr>
            <a:picLocks noChangeAspect="1" noChangeArrowheads="1" noCrop="1"/>
          </p:cNvPicPr>
          <p:nvPr/>
        </p:nvPicPr>
        <p:blipFill>
          <a:blip r:embed="rId2" cstate="print"/>
          <a:srcRect/>
          <a:stretch>
            <a:fillRect/>
          </a:stretch>
        </p:blipFill>
        <p:spPr bwMode="auto">
          <a:xfrm>
            <a:off x="0" y="3124200"/>
            <a:ext cx="9144000" cy="1165225"/>
          </a:xfrm>
          <a:prstGeom prst="rect">
            <a:avLst/>
          </a:prstGeom>
          <a:noFill/>
          <a:ln w="9525">
            <a:noFill/>
            <a:miter lim="800000"/>
            <a:headEnd/>
            <a:tailEnd/>
          </a:ln>
        </p:spPr>
      </p:pic>
      <p:pic>
        <p:nvPicPr>
          <p:cNvPr id="28676" name="Picture 8" descr="vibrating tuning fork"/>
          <p:cNvPicPr>
            <a:picLocks noChangeAspect="1" noChangeArrowheads="1" noCrop="1"/>
          </p:cNvPicPr>
          <p:nvPr/>
        </p:nvPicPr>
        <p:blipFill>
          <a:blip r:embed="rId3" cstate="print"/>
          <a:srcRect/>
          <a:stretch>
            <a:fillRect/>
          </a:stretch>
        </p:blipFill>
        <p:spPr bwMode="auto">
          <a:xfrm>
            <a:off x="2057400" y="4302125"/>
            <a:ext cx="5486400" cy="2555875"/>
          </a:xfrm>
          <a:prstGeom prst="rect">
            <a:avLst/>
          </a:prstGeom>
          <a:noFill/>
          <a:ln w="9525">
            <a:noFill/>
            <a:miter lim="800000"/>
            <a:headEnd/>
            <a:tailEnd/>
          </a:ln>
        </p:spPr>
      </p:pic>
      <p:pic>
        <p:nvPicPr>
          <p:cNvPr id="28677" name="Picture 10" descr="longitudinal wave"/>
          <p:cNvPicPr>
            <a:picLocks noChangeAspect="1" noChangeArrowheads="1"/>
          </p:cNvPicPr>
          <p:nvPr/>
        </p:nvPicPr>
        <p:blipFill>
          <a:blip r:embed="rId4" cstate="print"/>
          <a:srcRect/>
          <a:stretch>
            <a:fillRect/>
          </a:stretch>
        </p:blipFill>
        <p:spPr bwMode="auto">
          <a:xfrm>
            <a:off x="1981200" y="1371600"/>
            <a:ext cx="5334000" cy="1730375"/>
          </a:xfrm>
          <a:prstGeom prst="rect">
            <a:avLst/>
          </a:prstGeom>
          <a:noFill/>
          <a:ln w="9525">
            <a:noFill/>
            <a:miter lim="800000"/>
            <a:headEnd/>
            <a:tailEnd/>
          </a:ln>
        </p:spPr>
      </p:pic>
    </p:spTree>
    <p:extLst>
      <p:ext uri="{BB962C8B-B14F-4D97-AF65-F5344CB8AC3E}">
        <p14:creationId xmlns:p14="http://schemas.microsoft.com/office/powerpoint/2010/main" val="22760405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xfrm>
            <a:off x="457200" y="6143625"/>
            <a:ext cx="2133600" cy="476250"/>
          </a:xfrm>
          <a:noFill/>
        </p:spPr>
        <p:txBody>
          <a:bodyPr/>
          <a:lstStyle/>
          <a:p>
            <a:fld id="{721FC882-D2C3-4826-8BBC-F7CBEABD32E6}"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32771" name="Footer Placeholder 4"/>
          <p:cNvSpPr>
            <a:spLocks noGrp="1"/>
          </p:cNvSpPr>
          <p:nvPr>
            <p:ph type="ftr" sz="quarter" idx="11"/>
          </p:nvPr>
        </p:nvSpPr>
        <p:spPr>
          <a:xfrm>
            <a:off x="3124200" y="6143625"/>
            <a:ext cx="2895600" cy="476250"/>
          </a:xfrm>
          <a:noFill/>
        </p:spPr>
        <p:txBody>
          <a:bodyPr/>
          <a:lstStyle/>
          <a:p>
            <a:r>
              <a:rPr lang="en-US" smtClean="0">
                <a:latin typeface="Arial" pitchFamily="34" charset="0"/>
                <a:cs typeface="Arial" pitchFamily="34" charset="0"/>
              </a:rPr>
              <a:t>Physics 1 (Garcia) SJSU</a:t>
            </a:r>
          </a:p>
        </p:txBody>
      </p:sp>
      <p:sp>
        <p:nvSpPr>
          <p:cNvPr id="32772" name="Rectangle 2"/>
          <p:cNvSpPr>
            <a:spLocks noGrp="1" noChangeArrowheads="1"/>
          </p:cNvSpPr>
          <p:nvPr>
            <p:ph type="title"/>
          </p:nvPr>
        </p:nvSpPr>
        <p:spPr/>
        <p:txBody>
          <a:bodyPr/>
          <a:lstStyle/>
          <a:p>
            <a:pPr eaLnBrk="1" hangingPunct="1"/>
            <a:r>
              <a:rPr lang="en-US" smtClean="0"/>
              <a:t>Longitudinal Waves</a:t>
            </a:r>
          </a:p>
        </p:txBody>
      </p:sp>
      <p:sp>
        <p:nvSpPr>
          <p:cNvPr id="32773" name="Rectangle 3"/>
          <p:cNvSpPr>
            <a:spLocks noGrp="1" noChangeArrowheads="1"/>
          </p:cNvSpPr>
          <p:nvPr>
            <p:ph type="body" idx="1"/>
          </p:nvPr>
        </p:nvSpPr>
        <p:spPr>
          <a:xfrm>
            <a:off x="457200" y="1498600"/>
            <a:ext cx="8229600" cy="4525963"/>
          </a:xfrm>
        </p:spPr>
        <p:txBody>
          <a:bodyPr/>
          <a:lstStyle/>
          <a:p>
            <a:pPr eaLnBrk="1" hangingPunct="1">
              <a:buFontTx/>
              <a:buNone/>
            </a:pPr>
            <a:r>
              <a:rPr lang="en-US" smtClean="0"/>
              <a:t>For longitudinal waves, amplitude and wave motion are parallel.</a:t>
            </a:r>
          </a:p>
        </p:txBody>
      </p:sp>
      <p:pic>
        <p:nvPicPr>
          <p:cNvPr id="32774" name="Picture 5" descr="image001"/>
          <p:cNvPicPr>
            <a:picLocks noChangeAspect="1" noChangeArrowheads="1"/>
          </p:cNvPicPr>
          <p:nvPr/>
        </p:nvPicPr>
        <p:blipFill>
          <a:blip r:embed="rId3" cstate="print"/>
          <a:srcRect/>
          <a:stretch>
            <a:fillRect/>
          </a:stretch>
        </p:blipFill>
        <p:spPr bwMode="auto">
          <a:xfrm rot="60000">
            <a:off x="715963" y="2563813"/>
            <a:ext cx="7456487" cy="3751262"/>
          </a:xfrm>
          <a:prstGeom prst="rect">
            <a:avLst/>
          </a:prstGeom>
          <a:noFill/>
          <a:ln w="9525">
            <a:noFill/>
            <a:miter lim="800000"/>
            <a:headEnd/>
            <a:tailEnd/>
          </a:ln>
        </p:spPr>
      </p:pic>
      <p:sp>
        <p:nvSpPr>
          <p:cNvPr id="32775" name="Text Box 6"/>
          <p:cNvSpPr txBox="1">
            <a:spLocks noChangeArrowheads="1"/>
          </p:cNvSpPr>
          <p:nvPr/>
        </p:nvSpPr>
        <p:spPr bwMode="auto">
          <a:xfrm>
            <a:off x="5343525" y="3897313"/>
            <a:ext cx="1665288" cy="396875"/>
          </a:xfrm>
          <a:prstGeom prst="rect">
            <a:avLst/>
          </a:prstGeom>
          <a:noFill/>
          <a:ln w="38100">
            <a:noFill/>
            <a:miter lim="800000"/>
            <a:headEnd/>
            <a:tailEnd type="none" w="lg" len="lg"/>
          </a:ln>
        </p:spPr>
        <p:txBody>
          <a:bodyPr wrap="none">
            <a:spAutoFit/>
          </a:bodyPr>
          <a:lstStyle/>
          <a:p>
            <a:r>
              <a:rPr lang="en-US" sz="2000">
                <a:solidFill>
                  <a:srgbClr val="FF00FF"/>
                </a:solidFill>
              </a:rPr>
              <a:t>Wave Motion</a:t>
            </a:r>
          </a:p>
        </p:txBody>
      </p:sp>
      <p:sp>
        <p:nvSpPr>
          <p:cNvPr id="32776" name="Line 7"/>
          <p:cNvSpPr>
            <a:spLocks noChangeShapeType="1"/>
          </p:cNvSpPr>
          <p:nvPr/>
        </p:nvSpPr>
        <p:spPr bwMode="auto">
          <a:xfrm>
            <a:off x="4102100" y="4381500"/>
            <a:ext cx="1625600" cy="0"/>
          </a:xfrm>
          <a:prstGeom prst="line">
            <a:avLst/>
          </a:prstGeom>
          <a:noFill/>
          <a:ln w="57150">
            <a:solidFill>
              <a:srgbClr val="FF00FF"/>
            </a:solidFill>
            <a:round/>
            <a:headEnd/>
            <a:tailEnd type="triangle" w="lg" len="lg"/>
          </a:ln>
        </p:spPr>
        <p:txBody>
          <a:bodyPr/>
          <a:lstStyle/>
          <a:p>
            <a:endParaRPr lang="en-US"/>
          </a:p>
        </p:txBody>
      </p:sp>
      <p:sp>
        <p:nvSpPr>
          <p:cNvPr id="32777" name="Line 8"/>
          <p:cNvSpPr>
            <a:spLocks noChangeShapeType="1"/>
          </p:cNvSpPr>
          <p:nvPr/>
        </p:nvSpPr>
        <p:spPr bwMode="auto">
          <a:xfrm>
            <a:off x="2984500" y="4140200"/>
            <a:ext cx="889000" cy="0"/>
          </a:xfrm>
          <a:prstGeom prst="line">
            <a:avLst/>
          </a:prstGeom>
          <a:noFill/>
          <a:ln w="38100">
            <a:solidFill>
              <a:srgbClr val="006600"/>
            </a:solidFill>
            <a:round/>
            <a:headEnd type="triangle" w="lg" len="lg"/>
            <a:tailEnd type="triangle" w="lg" len="lg"/>
          </a:ln>
        </p:spPr>
        <p:txBody>
          <a:bodyPr/>
          <a:lstStyle/>
          <a:p>
            <a:endParaRPr lang="en-US"/>
          </a:p>
        </p:txBody>
      </p:sp>
      <p:sp>
        <p:nvSpPr>
          <p:cNvPr id="32778" name="Text Box 9"/>
          <p:cNvSpPr txBox="1">
            <a:spLocks noChangeArrowheads="1"/>
          </p:cNvSpPr>
          <p:nvPr/>
        </p:nvSpPr>
        <p:spPr bwMode="auto">
          <a:xfrm>
            <a:off x="2930525" y="4494213"/>
            <a:ext cx="1200150" cy="366712"/>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32779" name="Text Box 11"/>
          <p:cNvSpPr txBox="1">
            <a:spLocks noChangeArrowheads="1"/>
          </p:cNvSpPr>
          <p:nvPr/>
        </p:nvSpPr>
        <p:spPr bwMode="auto">
          <a:xfrm>
            <a:off x="4789488" y="5235575"/>
            <a:ext cx="1200150" cy="366713"/>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32780" name="Line 12"/>
          <p:cNvSpPr>
            <a:spLocks noChangeShapeType="1"/>
          </p:cNvSpPr>
          <p:nvPr/>
        </p:nvSpPr>
        <p:spPr bwMode="auto">
          <a:xfrm>
            <a:off x="4906963" y="4894263"/>
            <a:ext cx="889000" cy="0"/>
          </a:xfrm>
          <a:prstGeom prst="line">
            <a:avLst/>
          </a:prstGeom>
          <a:noFill/>
          <a:ln w="38100">
            <a:solidFill>
              <a:srgbClr val="006600"/>
            </a:solidFill>
            <a:round/>
            <a:headEnd type="triangle" w="lg" len="lg"/>
            <a:tailEnd type="triangle" w="lg" len="lg"/>
          </a:ln>
        </p:spPr>
        <p:txBody>
          <a:bodyPr/>
          <a:lstStyle/>
          <a:p>
            <a:endParaRPr lang="en-US"/>
          </a:p>
        </p:txBody>
      </p:sp>
      <p:sp>
        <p:nvSpPr>
          <p:cNvPr id="32781" name="Line 13"/>
          <p:cNvSpPr>
            <a:spLocks noChangeShapeType="1"/>
          </p:cNvSpPr>
          <p:nvPr/>
        </p:nvSpPr>
        <p:spPr bwMode="auto">
          <a:xfrm>
            <a:off x="5859463" y="5122863"/>
            <a:ext cx="1625600" cy="0"/>
          </a:xfrm>
          <a:prstGeom prst="line">
            <a:avLst/>
          </a:prstGeom>
          <a:noFill/>
          <a:ln w="57150">
            <a:solidFill>
              <a:srgbClr val="FF00FF"/>
            </a:solidFill>
            <a:round/>
            <a:headEnd/>
            <a:tailEnd type="triangle" w="lg" len="lg"/>
          </a:ln>
        </p:spPr>
        <p:txBody>
          <a:bodyPr/>
          <a:lstStyle/>
          <a:p>
            <a:endParaRPr lang="en-US"/>
          </a:p>
        </p:txBody>
      </p:sp>
      <p:sp>
        <p:nvSpPr>
          <p:cNvPr id="14" name="TextBox 13"/>
          <p:cNvSpPr txBox="1"/>
          <p:nvPr/>
        </p:nvSpPr>
        <p:spPr>
          <a:xfrm>
            <a:off x="342900" y="6235700"/>
            <a:ext cx="8636000" cy="369888"/>
          </a:xfrm>
          <a:prstGeom prst="rect">
            <a:avLst/>
          </a:prstGeom>
          <a:solidFill>
            <a:schemeClr val="accent5">
              <a:lumMod val="90000"/>
            </a:schemeClr>
          </a:solidFill>
        </p:spPr>
        <p:txBody>
          <a:bodyPr wrap="none">
            <a:spAutoFit/>
          </a:bodyPr>
          <a:lstStyle/>
          <a:p>
            <a:pPr>
              <a:defRPr/>
            </a:pPr>
            <a:r>
              <a:rPr lang="en-US" dirty="0">
                <a:latin typeface="Arial" charset="0"/>
                <a:cs typeface="Arial" charset="0"/>
              </a:rPr>
              <a:t>A crowd can do a longitudinal wave by moving side-to-side instead of up-and-down</a:t>
            </a:r>
          </a:p>
        </p:txBody>
      </p:sp>
    </p:spTree>
    <p:extLst>
      <p:ext uri="{BB962C8B-B14F-4D97-AF65-F5344CB8AC3E}">
        <p14:creationId xmlns:p14="http://schemas.microsoft.com/office/powerpoint/2010/main" val="40747795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p:spPr>
        <p:txBody>
          <a:bodyPr/>
          <a:lstStyle/>
          <a:p>
            <a:fld id="{6E4B3C9B-B586-450B-8A0B-76715CF03B32}"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3481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4820" name="Rectangle 2"/>
          <p:cNvSpPr>
            <a:spLocks noGrp="1" noChangeArrowheads="1"/>
          </p:cNvSpPr>
          <p:nvPr>
            <p:ph type="title"/>
          </p:nvPr>
        </p:nvSpPr>
        <p:spPr/>
        <p:txBody>
          <a:bodyPr/>
          <a:lstStyle/>
          <a:p>
            <a:pPr eaLnBrk="1" hangingPunct="1"/>
            <a:r>
              <a:rPr lang="en-US" smtClean="0"/>
              <a:t>Wavelength</a:t>
            </a:r>
          </a:p>
        </p:txBody>
      </p:sp>
      <p:sp>
        <p:nvSpPr>
          <p:cNvPr id="34821" name="Rectangle 3"/>
          <p:cNvSpPr>
            <a:spLocks noGrp="1" noChangeArrowheads="1"/>
          </p:cNvSpPr>
          <p:nvPr>
            <p:ph type="body" idx="1"/>
          </p:nvPr>
        </p:nvSpPr>
        <p:spPr/>
        <p:txBody>
          <a:bodyPr/>
          <a:lstStyle/>
          <a:p>
            <a:pPr eaLnBrk="1" hangingPunct="1">
              <a:buFontTx/>
              <a:buNone/>
            </a:pPr>
            <a:r>
              <a:rPr lang="en-US" smtClean="0"/>
              <a:t>Wavelength is distance between crests or between troughs of waves.</a:t>
            </a:r>
          </a:p>
        </p:txBody>
      </p:sp>
      <p:pic>
        <p:nvPicPr>
          <p:cNvPr id="34822" name="Picture 4" descr="19-09Figure_FIG.jpg"/>
          <p:cNvPicPr>
            <a:picLocks noChangeAspect="1" noChangeArrowheads="1"/>
          </p:cNvPicPr>
          <p:nvPr/>
        </p:nvPicPr>
        <p:blipFill>
          <a:blip r:embed="rId3" cstate="print"/>
          <a:srcRect/>
          <a:stretch>
            <a:fillRect/>
          </a:stretch>
        </p:blipFill>
        <p:spPr bwMode="auto">
          <a:xfrm>
            <a:off x="419100" y="2898775"/>
            <a:ext cx="8216900" cy="3333750"/>
          </a:xfrm>
          <a:prstGeom prst="rect">
            <a:avLst/>
          </a:prstGeom>
          <a:noFill/>
          <a:ln w="9525">
            <a:noFill/>
            <a:miter lim="800000"/>
            <a:headEnd/>
            <a:tailEnd/>
          </a:ln>
        </p:spPr>
      </p:pic>
      <p:sp>
        <p:nvSpPr>
          <p:cNvPr id="34823" name="TextBox 6"/>
          <p:cNvSpPr txBox="1">
            <a:spLocks noChangeArrowheads="1"/>
          </p:cNvSpPr>
          <p:nvPr/>
        </p:nvSpPr>
        <p:spPr bwMode="auto">
          <a:xfrm>
            <a:off x="7035800" y="2882900"/>
            <a:ext cx="1428750" cy="307975"/>
          </a:xfrm>
          <a:prstGeom prst="rect">
            <a:avLst/>
          </a:prstGeom>
          <a:noFill/>
          <a:ln w="9525">
            <a:noFill/>
            <a:miter lim="800000"/>
            <a:headEnd/>
            <a:tailEnd/>
          </a:ln>
        </p:spPr>
        <p:txBody>
          <a:bodyPr>
            <a:spAutoFit/>
          </a:bodyPr>
          <a:lstStyle/>
          <a:p>
            <a:r>
              <a:rPr lang="en-US" sz="1400" b="1">
                <a:solidFill>
                  <a:srgbClr val="0070C0"/>
                </a:solidFill>
              </a:rPr>
              <a:t>Longitudinal</a:t>
            </a:r>
          </a:p>
        </p:txBody>
      </p:sp>
      <p:sp>
        <p:nvSpPr>
          <p:cNvPr id="34824" name="TextBox 7"/>
          <p:cNvSpPr txBox="1">
            <a:spLocks noChangeArrowheads="1"/>
          </p:cNvSpPr>
          <p:nvPr/>
        </p:nvSpPr>
        <p:spPr bwMode="auto">
          <a:xfrm>
            <a:off x="7124700" y="4241800"/>
            <a:ext cx="1428750" cy="307975"/>
          </a:xfrm>
          <a:prstGeom prst="rect">
            <a:avLst/>
          </a:prstGeom>
          <a:noFill/>
          <a:ln w="9525">
            <a:noFill/>
            <a:miter lim="800000"/>
            <a:headEnd/>
            <a:tailEnd/>
          </a:ln>
        </p:spPr>
        <p:txBody>
          <a:bodyPr>
            <a:spAutoFit/>
          </a:bodyPr>
          <a:lstStyle/>
          <a:p>
            <a:r>
              <a:rPr lang="en-US" sz="1400" b="1">
                <a:solidFill>
                  <a:srgbClr val="0070C0"/>
                </a:solidFill>
              </a:rPr>
              <a:t>Transverse</a:t>
            </a:r>
          </a:p>
        </p:txBody>
      </p:sp>
    </p:spTree>
    <p:extLst>
      <p:ext uri="{BB962C8B-B14F-4D97-AF65-F5344CB8AC3E}">
        <p14:creationId xmlns:p14="http://schemas.microsoft.com/office/powerpoint/2010/main" val="41244368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3" descr="19-01_Figure-F"/>
          <p:cNvPicPr>
            <a:picLocks noChangeAspect="1" noChangeArrowheads="1"/>
          </p:cNvPicPr>
          <p:nvPr/>
        </p:nvPicPr>
        <p:blipFill>
          <a:blip r:embed="rId3" cstate="print"/>
          <a:srcRect/>
          <a:stretch>
            <a:fillRect/>
          </a:stretch>
        </p:blipFill>
        <p:spPr bwMode="auto">
          <a:xfrm>
            <a:off x="115888" y="3894138"/>
            <a:ext cx="5889625" cy="2963862"/>
          </a:xfrm>
          <a:prstGeom prst="rect">
            <a:avLst/>
          </a:prstGeom>
          <a:noFill/>
          <a:ln w="9525">
            <a:noFill/>
            <a:miter lim="800000"/>
            <a:headEnd/>
            <a:tailEnd/>
          </a:ln>
        </p:spPr>
      </p:pic>
      <p:sp>
        <p:nvSpPr>
          <p:cNvPr id="8195" name="Content Placeholder 1"/>
          <p:cNvSpPr>
            <a:spLocks noGrp="1"/>
          </p:cNvSpPr>
          <p:nvPr>
            <p:ph idx="1"/>
          </p:nvPr>
        </p:nvSpPr>
        <p:spPr>
          <a:xfrm>
            <a:off x="228601" y="168921"/>
            <a:ext cx="4495800" cy="3412479"/>
          </a:xfrm>
        </p:spPr>
        <p:txBody>
          <a:bodyPr/>
          <a:lstStyle/>
          <a:p>
            <a:pPr eaLnBrk="1" hangingPunct="1"/>
            <a:r>
              <a:rPr lang="en-US" sz="2800" b="1" dirty="0" smtClean="0">
                <a:ea typeface="Calibri" pitchFamily="34" charset="0"/>
                <a:cs typeface="Times New Roman" pitchFamily="18" charset="0"/>
              </a:rPr>
              <a:t>In all cases, the motions are independent of mass</a:t>
            </a:r>
          </a:p>
          <a:p>
            <a:pPr eaLnBrk="1" hangingPunct="1"/>
            <a:endParaRPr lang="en-US" sz="2800" b="1" dirty="0" smtClean="0">
              <a:ea typeface="Calibri" pitchFamily="34" charset="0"/>
              <a:cs typeface="Times New Roman" pitchFamily="18" charset="0"/>
            </a:endParaRPr>
          </a:p>
          <a:p>
            <a:pPr marL="0" marR="0" algn="ctr">
              <a:lnSpc>
                <a:spcPct val="115000"/>
              </a:lnSpc>
              <a:spcBef>
                <a:spcPts val="0"/>
              </a:spcBef>
              <a:spcAft>
                <a:spcPts val="0"/>
              </a:spcAft>
            </a:pPr>
            <a:r>
              <a:rPr lang="en-US" sz="2000" b="1" dirty="0">
                <a:ea typeface="Times New Roman"/>
                <a:cs typeface="Times New Roman"/>
              </a:rPr>
              <a:t>The frequency of a wave depends </a:t>
            </a:r>
            <a:r>
              <a:rPr lang="en-US" sz="2000" b="1" i="1" dirty="0">
                <a:ea typeface="Times New Roman"/>
                <a:cs typeface="Times New Roman"/>
              </a:rPr>
              <a:t>only</a:t>
            </a:r>
            <a:r>
              <a:rPr lang="en-US" sz="2000" b="1" dirty="0">
                <a:ea typeface="Times New Roman"/>
                <a:cs typeface="Times New Roman"/>
              </a:rPr>
              <a:t> on the source of vibration.</a:t>
            </a:r>
          </a:p>
          <a:p>
            <a:pPr marL="0" marR="0" algn="ctr">
              <a:lnSpc>
                <a:spcPct val="115000"/>
              </a:lnSpc>
              <a:spcBef>
                <a:spcPts val="0"/>
              </a:spcBef>
              <a:spcAft>
                <a:spcPts val="0"/>
              </a:spcAft>
            </a:pPr>
            <a:r>
              <a:rPr lang="en-US" sz="2000" b="1" dirty="0">
                <a:ea typeface="Times New Roman"/>
                <a:cs typeface="Times New Roman"/>
              </a:rPr>
              <a:t>The wave speed depends </a:t>
            </a:r>
            <a:r>
              <a:rPr lang="en-US" sz="2000" b="1" i="1" dirty="0">
                <a:ea typeface="Times New Roman"/>
                <a:cs typeface="Times New Roman"/>
              </a:rPr>
              <a:t>only</a:t>
            </a:r>
            <a:r>
              <a:rPr lang="en-US" sz="2000" b="1" dirty="0">
                <a:ea typeface="Times New Roman"/>
                <a:cs typeface="Times New Roman"/>
              </a:rPr>
              <a:t> on the type of medium.</a:t>
            </a:r>
            <a:endParaRPr lang="en-US" sz="2000" dirty="0"/>
          </a:p>
          <a:p>
            <a:pPr eaLnBrk="1" hangingPunct="1"/>
            <a:endParaRPr lang="en-US" sz="2000" b="1" dirty="0" smtClean="0">
              <a:ea typeface="Calibri" pitchFamily="34" charset="0"/>
              <a:cs typeface="Times New Roman" pitchFamily="18" charset="0"/>
            </a:endParaRPr>
          </a:p>
        </p:txBody>
      </p:sp>
      <p:sp>
        <p:nvSpPr>
          <p:cNvPr id="2" name="Rectangle 1"/>
          <p:cNvSpPr/>
          <p:nvPr/>
        </p:nvSpPr>
        <p:spPr>
          <a:xfrm>
            <a:off x="5638800" y="609600"/>
            <a:ext cx="2971800" cy="3000821"/>
          </a:xfrm>
          <a:prstGeom prst="rect">
            <a:avLst/>
          </a:prstGeom>
        </p:spPr>
        <p:txBody>
          <a:bodyPr wrap="square">
            <a:spAutoFit/>
          </a:bodyPr>
          <a:lstStyle/>
          <a:p>
            <a:pPr>
              <a:lnSpc>
                <a:spcPct val="150000"/>
              </a:lnSpc>
            </a:pPr>
            <a:r>
              <a:rPr lang="en-US" b="1" u="sng" dirty="0">
                <a:ea typeface="Times New Roman"/>
                <a:cs typeface="Times New Roman"/>
              </a:rPr>
              <a:t>Sine Curve </a:t>
            </a:r>
            <a:r>
              <a:rPr lang="en-US" b="1" dirty="0">
                <a:ea typeface="Times New Roman"/>
                <a:cs typeface="Times New Roman"/>
              </a:rPr>
              <a:t>- a wave form traced by simple harmonic motion </a:t>
            </a:r>
            <a:endParaRPr lang="en-US" b="1" dirty="0" smtClean="0">
              <a:ea typeface="Times New Roman"/>
              <a:cs typeface="Times New Roman"/>
            </a:endParaRPr>
          </a:p>
          <a:p>
            <a:pPr>
              <a:lnSpc>
                <a:spcPct val="150000"/>
              </a:lnSpc>
            </a:pPr>
            <a:r>
              <a:rPr lang="en-US" b="1" dirty="0" smtClean="0">
                <a:ea typeface="Calibri"/>
                <a:cs typeface="Times New Roman"/>
              </a:rPr>
              <a:t>Ex. Of Pendulums &amp; Sine waves</a:t>
            </a:r>
            <a:endParaRPr lang="en-US" b="1" dirty="0">
              <a:ea typeface="Calibri"/>
              <a:cs typeface="Times New Roman"/>
            </a:endParaRPr>
          </a:p>
          <a:p>
            <a:pPr>
              <a:lnSpc>
                <a:spcPct val="150000"/>
              </a:lnSpc>
            </a:pPr>
            <a:r>
              <a:rPr lang="en-US" b="1" dirty="0" smtClean="0">
                <a:hlinkClick r:id="rId4"/>
              </a:rPr>
              <a:t>https</a:t>
            </a:r>
            <a:r>
              <a:rPr lang="en-US" b="1" dirty="0">
                <a:hlinkClick r:id="rId4"/>
              </a:rPr>
              <a:t>://</a:t>
            </a:r>
            <a:r>
              <a:rPr lang="en-US" b="1" dirty="0" smtClean="0">
                <a:hlinkClick r:id="rId4"/>
              </a:rPr>
              <a:t>www.youtube.com/watch?v=yVkdfJ9PkRQ</a:t>
            </a:r>
            <a:endParaRPr lang="en-US" b="1" dirty="0" smtClean="0"/>
          </a:p>
        </p:txBody>
      </p:sp>
    </p:spTree>
    <p:extLst>
      <p:ext uri="{BB962C8B-B14F-4D97-AF65-F5344CB8AC3E}">
        <p14:creationId xmlns:p14="http://schemas.microsoft.com/office/powerpoint/2010/main" val="17845250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hlinkClick r:id="rId2"/>
          </p:cNvPr>
          <p:cNvSpPr txBox="1">
            <a:spLocks noChangeArrowheads="1"/>
          </p:cNvSpPr>
          <p:nvPr/>
        </p:nvSpPr>
        <p:spPr bwMode="auto">
          <a:xfrm>
            <a:off x="0" y="6324600"/>
            <a:ext cx="8763000" cy="457200"/>
          </a:xfrm>
          <a:prstGeom prst="rect">
            <a:avLst/>
          </a:prstGeom>
          <a:noFill/>
          <a:ln w="12700" cap="sq">
            <a:noFill/>
            <a:miter lim="800000"/>
            <a:headEnd type="none" w="sm" len="sm"/>
            <a:tailEnd type="none" w="sm" len="sm"/>
          </a:ln>
          <a:effectLst/>
        </p:spPr>
        <p:txBody>
          <a:bodyPr>
            <a:spAutoFit/>
          </a:bodyPr>
          <a:lstStyle/>
          <a:p>
            <a:pPr>
              <a:spcBef>
                <a:spcPct val="50000"/>
              </a:spcBef>
            </a:pPr>
            <a:r>
              <a:rPr lang="en-US" sz="800">
                <a:solidFill>
                  <a:schemeClr val="bg2"/>
                </a:solidFill>
                <a:latin typeface="Times New Roman" pitchFamily="18" charset="0"/>
                <a:hlinkClick r:id="rId2"/>
              </a:rPr>
              <a:t>http://www.kettering.edu/~drussell/Demos/waves/wavemotion.html</a:t>
            </a:r>
            <a:r>
              <a:rPr lang="en-US" sz="2400">
                <a:solidFill>
                  <a:schemeClr val="bg2"/>
                </a:solidFill>
                <a:latin typeface="Times New Roman" pitchFamily="18" charset="0"/>
              </a:rPr>
              <a:t> </a:t>
            </a:r>
          </a:p>
        </p:txBody>
      </p:sp>
      <p:sp>
        <p:nvSpPr>
          <p:cNvPr id="29699" name="AutoShape 3" descr="Lwave"/>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n-US"/>
          </a:p>
        </p:txBody>
      </p:sp>
      <p:sp>
        <p:nvSpPr>
          <p:cNvPr id="29700" name="AutoShape 4" descr="Lwave"/>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n-US"/>
          </a:p>
        </p:txBody>
      </p:sp>
      <p:pic>
        <p:nvPicPr>
          <p:cNvPr id="29701" name="Picture 5" descr="Twave"/>
          <p:cNvPicPr>
            <a:picLocks noChangeAspect="1" noChangeArrowheads="1"/>
          </p:cNvPicPr>
          <p:nvPr/>
        </p:nvPicPr>
        <p:blipFill>
          <a:blip r:embed="rId3" cstate="print"/>
          <a:srcRect/>
          <a:stretch>
            <a:fillRect/>
          </a:stretch>
        </p:blipFill>
        <p:spPr bwMode="auto">
          <a:xfrm>
            <a:off x="2057400" y="1676400"/>
            <a:ext cx="4610100" cy="1352550"/>
          </a:xfrm>
          <a:prstGeom prst="rect">
            <a:avLst/>
          </a:prstGeom>
          <a:noFill/>
          <a:ln w="9525">
            <a:noFill/>
            <a:miter lim="800000"/>
            <a:headEnd/>
            <a:tailEnd/>
          </a:ln>
        </p:spPr>
      </p:pic>
      <p:pic>
        <p:nvPicPr>
          <p:cNvPr id="29702" name="Picture 6" descr="Lwave"/>
          <p:cNvPicPr>
            <a:picLocks noChangeAspect="1" noChangeArrowheads="1"/>
          </p:cNvPicPr>
          <p:nvPr/>
        </p:nvPicPr>
        <p:blipFill>
          <a:blip r:embed="rId4" cstate="print"/>
          <a:srcRect/>
          <a:stretch>
            <a:fillRect/>
          </a:stretch>
        </p:blipFill>
        <p:spPr bwMode="auto">
          <a:xfrm>
            <a:off x="1905000" y="3657600"/>
            <a:ext cx="4819650" cy="1247775"/>
          </a:xfrm>
          <a:prstGeom prst="rect">
            <a:avLst/>
          </a:prstGeom>
          <a:noFill/>
          <a:ln w="9525">
            <a:noFill/>
            <a:miter lim="800000"/>
            <a:headEnd/>
            <a:tailEnd/>
          </a:ln>
        </p:spPr>
      </p:pic>
    </p:spTree>
    <p:extLst>
      <p:ext uri="{BB962C8B-B14F-4D97-AF65-F5344CB8AC3E}">
        <p14:creationId xmlns:p14="http://schemas.microsoft.com/office/powerpoint/2010/main" val="246896092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381000"/>
            <a:ext cx="9144000" cy="1371600"/>
          </a:xfrm>
        </p:spPr>
        <p:txBody>
          <a:bodyPr>
            <a:normAutofit fontScale="90000"/>
          </a:bodyPr>
          <a:lstStyle/>
          <a:p>
            <a:r>
              <a:rPr lang="en-US" sz="5400" smtClean="0"/>
              <a:t>Transverse vs Longitudinal</a:t>
            </a:r>
            <a:br>
              <a:rPr lang="en-US" sz="5400" smtClean="0"/>
            </a:br>
            <a:r>
              <a:rPr lang="en-US" sz="5400" smtClean="0"/>
              <a:t>Demonstration</a:t>
            </a:r>
          </a:p>
        </p:txBody>
      </p:sp>
      <p:pic>
        <p:nvPicPr>
          <p:cNvPr id="33795" name="Picture 5" descr="stehendewelle_01"/>
          <p:cNvPicPr>
            <a:picLocks noGrp="1" noChangeAspect="1" noChangeArrowheads="1"/>
          </p:cNvPicPr>
          <p:nvPr>
            <p:ph idx="1"/>
          </p:nvPr>
        </p:nvPicPr>
        <p:blipFill>
          <a:blip r:embed="rId2" cstate="print"/>
          <a:srcRect/>
          <a:stretch>
            <a:fillRect/>
          </a:stretch>
        </p:blipFill>
        <p:spPr>
          <a:xfrm>
            <a:off x="3200400" y="2362200"/>
            <a:ext cx="2933700" cy="4114800"/>
          </a:xfrm>
          <a:noFill/>
        </p:spPr>
      </p:pic>
    </p:spTree>
    <p:extLst>
      <p:ext uri="{BB962C8B-B14F-4D97-AF65-F5344CB8AC3E}">
        <p14:creationId xmlns:p14="http://schemas.microsoft.com/office/powerpoint/2010/main" val="4830301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ea typeface="Times New Roman"/>
                <a:cs typeface="Times New Roman"/>
              </a:rPr>
              <a:t>The speed of sound depends on temperature;  it may not be the same in all problems.</a:t>
            </a:r>
            <a:endParaRPr lang="en-US" dirty="0"/>
          </a:p>
        </p:txBody>
      </p:sp>
      <p:sp>
        <p:nvSpPr>
          <p:cNvPr id="3" name="Content Placeholder 2"/>
          <p:cNvSpPr>
            <a:spLocks noGrp="1"/>
          </p:cNvSpPr>
          <p:nvPr>
            <p:ph idx="1"/>
          </p:nvPr>
        </p:nvSpPr>
        <p:spPr>
          <a:xfrm>
            <a:off x="457200" y="1600200"/>
            <a:ext cx="8229600" cy="5029200"/>
          </a:xfrm>
        </p:spPr>
        <p:txBody>
          <a:bodyPr>
            <a:noAutofit/>
          </a:bodyPr>
          <a:lstStyle/>
          <a:p>
            <a:pPr marL="0" marR="0">
              <a:lnSpc>
                <a:spcPct val="170000"/>
              </a:lnSpc>
              <a:spcBef>
                <a:spcPts val="0"/>
              </a:spcBef>
              <a:spcAft>
                <a:spcPts val="0"/>
              </a:spcAft>
            </a:pPr>
            <a:r>
              <a:rPr lang="en-US" sz="2000" b="1" dirty="0" smtClean="0">
                <a:ea typeface="Times New Roman"/>
                <a:cs typeface="Times New Roman"/>
              </a:rPr>
              <a:t>The </a:t>
            </a:r>
            <a:r>
              <a:rPr lang="en-US" sz="2000" b="1" dirty="0">
                <a:ea typeface="Times New Roman"/>
                <a:cs typeface="Times New Roman"/>
              </a:rPr>
              <a:t>waves on a beach stay close to the beach.</a:t>
            </a:r>
            <a:endParaRPr lang="en-US" sz="2000" b="1" dirty="0" smtClean="0">
              <a:effectLst/>
              <a:latin typeface="Comic Sans MS"/>
              <a:ea typeface="Times New Roman"/>
              <a:cs typeface="Times New Roman"/>
            </a:endParaRPr>
          </a:p>
          <a:p>
            <a:pPr marL="0" marR="0">
              <a:lnSpc>
                <a:spcPct val="170000"/>
              </a:lnSpc>
              <a:spcBef>
                <a:spcPts val="0"/>
              </a:spcBef>
              <a:spcAft>
                <a:spcPts val="0"/>
              </a:spcAft>
            </a:pPr>
            <a:r>
              <a:rPr lang="en-US" sz="2000" b="1" dirty="0">
                <a:ea typeface="Times New Roman"/>
                <a:cs typeface="Times New Roman"/>
              </a:rPr>
              <a:t>The amplitude of a wave is its max. displacement from the rest position.</a:t>
            </a:r>
            <a:endParaRPr lang="en-US" sz="2000" b="1" dirty="0" smtClean="0">
              <a:effectLst/>
              <a:latin typeface="Comic Sans MS"/>
              <a:ea typeface="Times New Roman"/>
              <a:cs typeface="Times New Roman"/>
            </a:endParaRPr>
          </a:p>
          <a:p>
            <a:pPr marL="0" marR="0">
              <a:lnSpc>
                <a:spcPct val="170000"/>
              </a:lnSpc>
              <a:spcBef>
                <a:spcPts val="0"/>
              </a:spcBef>
              <a:spcAft>
                <a:spcPts val="0"/>
              </a:spcAft>
            </a:pPr>
            <a:r>
              <a:rPr lang="en-US" sz="2000" b="1" dirty="0">
                <a:ea typeface="Times New Roman"/>
                <a:cs typeface="Times New Roman"/>
              </a:rPr>
              <a:t>The larger the amplitude- the greater the energy transferred</a:t>
            </a:r>
            <a:endParaRPr lang="en-US" sz="2000" b="1" dirty="0" smtClean="0">
              <a:effectLst/>
              <a:latin typeface="Comic Sans MS"/>
              <a:ea typeface="Times New Roman"/>
              <a:cs typeface="Times New Roman"/>
            </a:endParaRPr>
          </a:p>
          <a:p>
            <a:pPr marL="0" marR="0">
              <a:lnSpc>
                <a:spcPct val="170000"/>
              </a:lnSpc>
              <a:spcBef>
                <a:spcPts val="0"/>
              </a:spcBef>
              <a:spcAft>
                <a:spcPts val="0"/>
              </a:spcAft>
            </a:pPr>
            <a:r>
              <a:rPr lang="en-US" sz="2000" b="1" dirty="0">
                <a:ea typeface="Times New Roman"/>
                <a:cs typeface="Times New Roman"/>
              </a:rPr>
              <a:t>Waves through a solid can be either transverse or longitudinal. </a:t>
            </a:r>
            <a:endParaRPr lang="en-US" sz="2000" b="1" dirty="0" smtClean="0">
              <a:ea typeface="Times New Roman"/>
              <a:cs typeface="Times New Roman"/>
            </a:endParaRPr>
          </a:p>
          <a:p>
            <a:pPr marL="0" marR="0">
              <a:lnSpc>
                <a:spcPct val="170000"/>
              </a:lnSpc>
              <a:spcBef>
                <a:spcPts val="0"/>
              </a:spcBef>
              <a:spcAft>
                <a:spcPts val="0"/>
              </a:spcAft>
            </a:pPr>
            <a:r>
              <a:rPr lang="en-US" sz="2000" b="1" dirty="0" smtClean="0">
                <a:ea typeface="Times New Roman"/>
                <a:cs typeface="Times New Roman"/>
              </a:rPr>
              <a:t>Earthquakes </a:t>
            </a:r>
            <a:r>
              <a:rPr lang="en-US" sz="2000" b="1" dirty="0">
                <a:ea typeface="Times New Roman"/>
                <a:cs typeface="Times New Roman"/>
              </a:rPr>
              <a:t>– produce both</a:t>
            </a:r>
            <a:endParaRPr lang="en-US" sz="2000" b="1" dirty="0" smtClean="0">
              <a:effectLst/>
              <a:latin typeface="Comic Sans MS"/>
              <a:ea typeface="Times New Roman"/>
              <a:cs typeface="Times New Roman"/>
            </a:endParaRPr>
          </a:p>
          <a:p>
            <a:pPr marL="400050" lvl="1">
              <a:lnSpc>
                <a:spcPct val="170000"/>
              </a:lnSpc>
              <a:spcBef>
                <a:spcPts val="0"/>
              </a:spcBef>
            </a:pPr>
            <a:r>
              <a:rPr lang="en-US" sz="1600" b="1" dirty="0">
                <a:ea typeface="Times New Roman"/>
                <a:cs typeface="Times New Roman"/>
              </a:rPr>
              <a:t>Longitudinal go though the earth’s core; </a:t>
            </a:r>
            <a:endParaRPr lang="en-US" sz="1600" b="1" dirty="0" smtClean="0">
              <a:ea typeface="Times New Roman"/>
              <a:cs typeface="Times New Roman"/>
            </a:endParaRPr>
          </a:p>
          <a:p>
            <a:pPr marL="400050" lvl="1">
              <a:lnSpc>
                <a:spcPct val="170000"/>
              </a:lnSpc>
              <a:spcBef>
                <a:spcPts val="0"/>
              </a:spcBef>
            </a:pPr>
            <a:r>
              <a:rPr lang="en-US" sz="1600" b="1" dirty="0" smtClean="0">
                <a:ea typeface="Times New Roman"/>
                <a:cs typeface="Times New Roman"/>
              </a:rPr>
              <a:t>Transverse </a:t>
            </a:r>
            <a:r>
              <a:rPr lang="en-US" sz="1600" b="1" dirty="0">
                <a:ea typeface="Times New Roman"/>
                <a:cs typeface="Times New Roman"/>
              </a:rPr>
              <a:t>do not; Used this as evidence that the core is liquid</a:t>
            </a:r>
            <a:endParaRPr lang="en-US" sz="1600" b="1" dirty="0" smtClean="0">
              <a:effectLst/>
              <a:latin typeface="Comic Sans MS"/>
              <a:ea typeface="Times New Roman"/>
              <a:cs typeface="Times New Roman"/>
            </a:endParaRPr>
          </a:p>
          <a:p>
            <a:pPr marL="0" marR="0">
              <a:lnSpc>
                <a:spcPct val="170000"/>
              </a:lnSpc>
              <a:spcBef>
                <a:spcPts val="0"/>
              </a:spcBef>
              <a:spcAft>
                <a:spcPts val="0"/>
              </a:spcAft>
            </a:pPr>
            <a:r>
              <a:rPr lang="en-US" sz="2000" b="1" dirty="0">
                <a:ea typeface="Times New Roman"/>
                <a:cs typeface="Times New Roman"/>
              </a:rPr>
              <a:t> </a:t>
            </a:r>
            <a:r>
              <a:rPr lang="en-US" sz="2000" b="1" dirty="0" smtClean="0">
                <a:ea typeface="Times New Roman"/>
                <a:cs typeface="Times New Roman"/>
              </a:rPr>
              <a:t>WHEN </a:t>
            </a:r>
            <a:r>
              <a:rPr lang="en-US" sz="2000" b="1" dirty="0">
                <a:ea typeface="Times New Roman"/>
                <a:cs typeface="Times New Roman"/>
              </a:rPr>
              <a:t>A WAVE PASSES THROUGH THE MEDIUM, THE PARTICLES MOVE BUT THEY ARE NOT CARRIED ALONG WITH THE WAVE. </a:t>
            </a:r>
            <a:endParaRPr lang="en-US" sz="2000" b="1" dirty="0"/>
          </a:p>
        </p:txBody>
      </p:sp>
    </p:spTree>
    <p:extLst>
      <p:ext uri="{BB962C8B-B14F-4D97-AF65-F5344CB8AC3E}">
        <p14:creationId xmlns:p14="http://schemas.microsoft.com/office/powerpoint/2010/main" val="1529676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0" descr="19-10_Figure-F"/>
          <p:cNvPicPr>
            <a:picLocks noChangeAspect="1" noChangeArrowheads="1"/>
          </p:cNvPicPr>
          <p:nvPr/>
        </p:nvPicPr>
        <p:blipFill>
          <a:blip r:embed="rId3" cstate="print"/>
          <a:srcRect/>
          <a:stretch>
            <a:fillRect/>
          </a:stretch>
        </p:blipFill>
        <p:spPr bwMode="auto">
          <a:xfrm>
            <a:off x="0" y="2317750"/>
            <a:ext cx="4411663" cy="4403725"/>
          </a:xfrm>
          <a:prstGeom prst="rect">
            <a:avLst/>
          </a:prstGeom>
          <a:noFill/>
          <a:ln w="9525">
            <a:noFill/>
            <a:miter lim="800000"/>
            <a:headEnd/>
            <a:tailEnd/>
          </a:ln>
        </p:spPr>
      </p:pic>
      <p:sp>
        <p:nvSpPr>
          <p:cNvPr id="31747" name="Content Placeholder 1"/>
          <p:cNvSpPr>
            <a:spLocks noGrp="1"/>
          </p:cNvSpPr>
          <p:nvPr>
            <p:ph idx="1"/>
          </p:nvPr>
        </p:nvSpPr>
        <p:spPr>
          <a:xfrm>
            <a:off x="4411663" y="273050"/>
            <a:ext cx="4464050" cy="5853113"/>
          </a:xfrm>
        </p:spPr>
        <p:txBody>
          <a:bodyPr/>
          <a:lstStyle/>
          <a:p>
            <a:pPr eaLnBrk="1" hangingPunct="1"/>
            <a:r>
              <a:rPr lang="en-US" sz="2400" smtClean="0"/>
              <a:t>Waves generated by an earthquake. P waves are longitudinal and travel through both molten and solid materials. </a:t>
            </a:r>
          </a:p>
          <a:p>
            <a:pPr eaLnBrk="1" hangingPunct="1"/>
            <a:r>
              <a:rPr lang="en-US" sz="2400" smtClean="0"/>
              <a:t>S waves are transverse and travel only through solid materials. </a:t>
            </a:r>
          </a:p>
          <a:p>
            <a:pPr eaLnBrk="1" hangingPunct="1"/>
            <a:r>
              <a:rPr lang="en-US" sz="2400" smtClean="0"/>
              <a:t>Reflections and refractions of the waves provide information about the Earth’s interior.</a:t>
            </a:r>
          </a:p>
        </p:txBody>
      </p:sp>
      <p:sp>
        <p:nvSpPr>
          <p:cNvPr id="31748" name="Text Placeholder 2"/>
          <p:cNvSpPr>
            <a:spLocks noGrp="1"/>
          </p:cNvSpPr>
          <p:nvPr>
            <p:ph type="body" sz="half" idx="2"/>
          </p:nvPr>
        </p:nvSpPr>
        <p:spPr/>
        <p:txBody>
          <a:bodyPr/>
          <a:lstStyle/>
          <a:p>
            <a:pPr eaLnBrk="1" hangingPunct="1"/>
            <a:endParaRPr lang="en-US" smtClean="0"/>
          </a:p>
        </p:txBody>
      </p:sp>
      <p:sp>
        <p:nvSpPr>
          <p:cNvPr id="31749" name="Title 3"/>
          <p:cNvSpPr>
            <a:spLocks noGrp="1"/>
          </p:cNvSpPr>
          <p:nvPr>
            <p:ph type="title"/>
          </p:nvPr>
        </p:nvSpPr>
        <p:spPr/>
        <p:txBody>
          <a:bodyPr/>
          <a:lstStyle/>
          <a:p>
            <a:pPr eaLnBrk="1" hangingPunct="1"/>
            <a:endParaRPr lang="en-US" smtClean="0"/>
          </a:p>
        </p:txBody>
      </p:sp>
      <p:sp>
        <p:nvSpPr>
          <p:cNvPr id="9" name="TextBox 8"/>
          <p:cNvSpPr txBox="1"/>
          <p:nvPr/>
        </p:nvSpPr>
        <p:spPr>
          <a:xfrm>
            <a:off x="345775" y="2871788"/>
            <a:ext cx="914400" cy="646331"/>
          </a:xfrm>
          <a:prstGeom prst="rect">
            <a:avLst/>
          </a:prstGeom>
          <a:noFill/>
        </p:spPr>
        <p:txBody>
          <a:bodyPr vert="horz" rtlCol="0">
            <a:spAutoFit/>
          </a:bodyPr>
          <a:lstStyle/>
          <a:p>
            <a:r>
              <a:rPr lang="en-US" smtClean="0">
                <a:solidFill>
                  <a:srgbClr val="000000"/>
                </a:solidFill>
              </a:rPr>
              <a:t>Offside..,,,</a:t>
            </a:r>
            <a:endParaRPr lang="en-US">
              <a:solidFill>
                <a:srgbClr val="000000"/>
              </a:solidFill>
            </a:endParaRPr>
          </a:p>
        </p:txBody>
      </p:sp>
    </p:spTree>
    <p:extLst>
      <p:ext uri="{BB962C8B-B14F-4D97-AF65-F5344CB8AC3E}">
        <p14:creationId xmlns:p14="http://schemas.microsoft.com/office/powerpoint/2010/main" val="13024700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0" descr="19-11_Figure-F"/>
          <p:cNvPicPr>
            <a:picLocks noChangeAspect="1" noChangeArrowheads="1"/>
          </p:cNvPicPr>
          <p:nvPr/>
        </p:nvPicPr>
        <p:blipFill>
          <a:blip r:embed="rId3" cstate="print"/>
          <a:srcRect/>
          <a:stretch>
            <a:fillRect/>
          </a:stretch>
        </p:blipFill>
        <p:spPr bwMode="auto">
          <a:xfrm>
            <a:off x="638175" y="5181600"/>
            <a:ext cx="8505825" cy="1676400"/>
          </a:xfrm>
          <a:prstGeom prst="rect">
            <a:avLst/>
          </a:prstGeom>
          <a:noFill/>
          <a:ln w="9525">
            <a:noFill/>
            <a:miter lim="800000"/>
            <a:headEnd/>
            <a:tailEnd/>
          </a:ln>
        </p:spPr>
      </p:pic>
      <p:sp>
        <p:nvSpPr>
          <p:cNvPr id="53251" name="Title 2"/>
          <p:cNvSpPr>
            <a:spLocks noGrp="1"/>
          </p:cNvSpPr>
          <p:nvPr>
            <p:ph type="title"/>
          </p:nvPr>
        </p:nvSpPr>
        <p:spPr/>
        <p:txBody>
          <a:bodyPr/>
          <a:lstStyle/>
          <a:p>
            <a:pPr eaLnBrk="1" hangingPunct="1"/>
            <a:r>
              <a:rPr lang="en-US" dirty="0" smtClean="0"/>
              <a:t>Interference Pattern</a:t>
            </a:r>
          </a:p>
        </p:txBody>
      </p:sp>
      <p:sp>
        <p:nvSpPr>
          <p:cNvPr id="53253" name="Text Placeholder 4"/>
          <p:cNvSpPr>
            <a:spLocks noGrp="1"/>
          </p:cNvSpPr>
          <p:nvPr>
            <p:ph type="body" idx="1"/>
          </p:nvPr>
        </p:nvSpPr>
        <p:spPr/>
        <p:txBody>
          <a:bodyPr/>
          <a:lstStyle/>
          <a:p>
            <a:pPr eaLnBrk="1" hangingPunct="1"/>
            <a:r>
              <a:rPr lang="en-US" dirty="0" smtClean="0"/>
              <a:t>constructive interference</a:t>
            </a:r>
            <a:endParaRPr lang="en-US" sz="2400" dirty="0" smtClean="0"/>
          </a:p>
        </p:txBody>
      </p:sp>
      <p:sp>
        <p:nvSpPr>
          <p:cNvPr id="53252" name="Content Placeholder 3"/>
          <p:cNvSpPr>
            <a:spLocks noGrp="1"/>
          </p:cNvSpPr>
          <p:nvPr>
            <p:ph sz="half" idx="2"/>
          </p:nvPr>
        </p:nvSpPr>
        <p:spPr/>
        <p:txBody>
          <a:bodyPr/>
          <a:lstStyle/>
          <a:p>
            <a:pPr eaLnBrk="1" hangingPunct="1"/>
            <a:r>
              <a:rPr lang="en-US" dirty="0" smtClean="0"/>
              <a:t>when the crest of one wave overlaps the crest of another, their individual effects add together to produce a wave of increased amplitude. </a:t>
            </a:r>
          </a:p>
          <a:p>
            <a:pPr eaLnBrk="1" hangingPunct="1"/>
            <a:endParaRPr lang="en-US" sz="2400" dirty="0" smtClean="0"/>
          </a:p>
        </p:txBody>
      </p:sp>
      <p:sp>
        <p:nvSpPr>
          <p:cNvPr id="6" name="Text Placeholder 5"/>
          <p:cNvSpPr>
            <a:spLocks noGrp="1"/>
          </p:cNvSpPr>
          <p:nvPr>
            <p:ph type="body" sz="quarter" idx="3"/>
          </p:nvPr>
        </p:nvSpPr>
        <p:spPr/>
        <p:txBody>
          <a:bodyPr/>
          <a:lstStyle/>
          <a:p>
            <a:r>
              <a:rPr lang="en-US" dirty="0" smtClean="0"/>
              <a:t>destructive interference</a:t>
            </a:r>
            <a:endParaRPr lang="en-US" dirty="0"/>
          </a:p>
        </p:txBody>
      </p:sp>
      <p:sp>
        <p:nvSpPr>
          <p:cNvPr id="7" name="Content Placeholder 6"/>
          <p:cNvSpPr>
            <a:spLocks noGrp="1"/>
          </p:cNvSpPr>
          <p:nvPr>
            <p:ph sz="quarter" idx="4"/>
          </p:nvPr>
        </p:nvSpPr>
        <p:spPr/>
        <p:txBody>
          <a:bodyPr/>
          <a:lstStyle/>
          <a:p>
            <a:r>
              <a:rPr lang="en-US" dirty="0" smtClean="0"/>
              <a:t>When the crest of one wave overlaps the trough of another, their individual effects are reduced. The high part of one wave simply fills in the low part of another. </a:t>
            </a:r>
          </a:p>
          <a:p>
            <a:endParaRPr lang="en-US" dirty="0"/>
          </a:p>
        </p:txBody>
      </p:sp>
    </p:spTree>
    <p:extLst>
      <p:ext uri="{BB962C8B-B14F-4D97-AF65-F5344CB8AC3E}">
        <p14:creationId xmlns:p14="http://schemas.microsoft.com/office/powerpoint/2010/main" val="7762955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Date Placeholder 3"/>
          <p:cNvSpPr>
            <a:spLocks noGrp="1"/>
          </p:cNvSpPr>
          <p:nvPr>
            <p:ph type="dt" sz="quarter" idx="10"/>
          </p:nvPr>
        </p:nvSpPr>
        <p:spPr>
          <a:noFill/>
        </p:spPr>
        <p:txBody>
          <a:bodyPr/>
          <a:lstStyle/>
          <a:p>
            <a:fld id="{CA920924-A8FC-4FC4-837E-2FE639134E28}"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5837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58372" name="Rectangle 2"/>
          <p:cNvSpPr>
            <a:spLocks noGrp="1" noChangeArrowheads="1"/>
          </p:cNvSpPr>
          <p:nvPr>
            <p:ph type="title"/>
          </p:nvPr>
        </p:nvSpPr>
        <p:spPr/>
        <p:txBody>
          <a:bodyPr/>
          <a:lstStyle/>
          <a:p>
            <a:pPr eaLnBrk="1" hangingPunct="1"/>
            <a:r>
              <a:rPr lang="en-US" smtClean="0"/>
              <a:t>Standing Waves and Phase</a:t>
            </a:r>
          </a:p>
        </p:txBody>
      </p:sp>
      <p:pic>
        <p:nvPicPr>
          <p:cNvPr id="58373" name="Picture 5" descr="19-13Figure_FIG.jpg"/>
          <p:cNvPicPr>
            <a:picLocks noChangeAspect="1" noChangeArrowheads="1"/>
          </p:cNvPicPr>
          <p:nvPr/>
        </p:nvPicPr>
        <p:blipFill>
          <a:blip r:embed="rId3" cstate="print"/>
          <a:srcRect/>
          <a:stretch>
            <a:fillRect/>
          </a:stretch>
        </p:blipFill>
        <p:spPr bwMode="auto">
          <a:xfrm>
            <a:off x="892175" y="1393825"/>
            <a:ext cx="7286625" cy="4773613"/>
          </a:xfrm>
          <a:prstGeom prst="rect">
            <a:avLst/>
          </a:prstGeom>
          <a:noFill/>
          <a:ln w="9525">
            <a:noFill/>
            <a:miter lim="800000"/>
            <a:headEnd/>
            <a:tailEnd/>
          </a:ln>
        </p:spPr>
      </p:pic>
      <p:sp>
        <p:nvSpPr>
          <p:cNvPr id="6" name="TextBox 5"/>
          <p:cNvSpPr txBox="1"/>
          <p:nvPr/>
        </p:nvSpPr>
        <p:spPr>
          <a:xfrm>
            <a:off x="4813300" y="5435600"/>
            <a:ext cx="4178300" cy="1200150"/>
          </a:xfrm>
          <a:prstGeom prst="rect">
            <a:avLst/>
          </a:prstGeom>
          <a:solidFill>
            <a:schemeClr val="bg2">
              <a:lumMod val="20000"/>
              <a:lumOff val="80000"/>
            </a:schemeClr>
          </a:solidFill>
        </p:spPr>
        <p:txBody>
          <a:bodyPr>
            <a:spAutoFit/>
          </a:bodyPr>
          <a:lstStyle/>
          <a:p>
            <a:pPr>
              <a:defRPr/>
            </a:pPr>
            <a:r>
              <a:rPr lang="en-US" sz="2400" dirty="0">
                <a:latin typeface="Arial" charset="0"/>
                <a:cs typeface="Arial" charset="0"/>
              </a:rPr>
              <a:t>Standing waves are another example of constructive and destructive interference.</a:t>
            </a:r>
          </a:p>
        </p:txBody>
      </p:sp>
    </p:spTree>
    <p:extLst>
      <p:ext uri="{BB962C8B-B14F-4D97-AF65-F5344CB8AC3E}">
        <p14:creationId xmlns:p14="http://schemas.microsoft.com/office/powerpoint/2010/main" val="23309059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INTERFERENCE</a:t>
            </a:r>
          </a:p>
        </p:txBody>
      </p:sp>
      <p:sp>
        <p:nvSpPr>
          <p:cNvPr id="191491" name="Rectangle 3"/>
          <p:cNvSpPr>
            <a:spLocks noGrp="1" noChangeArrowheads="1"/>
          </p:cNvSpPr>
          <p:nvPr>
            <p:ph type="body" idx="1"/>
          </p:nvPr>
        </p:nvSpPr>
        <p:spPr>
          <a:xfrm>
            <a:off x="609600" y="1447800"/>
            <a:ext cx="7772400" cy="5105400"/>
          </a:xfrm>
        </p:spPr>
        <p:txBody>
          <a:bodyPr/>
          <a:lstStyle/>
          <a:p>
            <a:r>
              <a:rPr lang="en-US" u="sng" smtClean="0"/>
              <a:t>Constructive</a:t>
            </a:r>
            <a:r>
              <a:rPr lang="en-US" smtClean="0"/>
              <a:t> or </a:t>
            </a:r>
            <a:r>
              <a:rPr lang="en-US" u="sng" smtClean="0"/>
              <a:t>destructive</a:t>
            </a:r>
            <a:r>
              <a:rPr lang="en-US" smtClean="0"/>
              <a:t> interference results when waves add.</a:t>
            </a:r>
          </a:p>
          <a:p>
            <a:endParaRPr lang="en-US" smtClean="0"/>
          </a:p>
          <a:p>
            <a:r>
              <a:rPr lang="en-US" u="sng" smtClean="0"/>
              <a:t>Standing Waves</a:t>
            </a:r>
            <a:r>
              <a:rPr lang="en-US" smtClean="0"/>
              <a:t> - wave pattern produced from interfering waves</a:t>
            </a:r>
          </a:p>
          <a:p>
            <a:pPr lvl="1"/>
            <a:r>
              <a:rPr lang="en-US" smtClean="0"/>
              <a:t>Examples</a:t>
            </a:r>
          </a:p>
          <a:p>
            <a:pPr lvl="2"/>
            <a:r>
              <a:rPr lang="en-US" smtClean="0"/>
              <a:t>Vibrating Strings in Lab</a:t>
            </a:r>
          </a:p>
          <a:p>
            <a:pPr lvl="2"/>
            <a:r>
              <a:rPr lang="en-US" smtClean="0"/>
              <a:t>Organ Pipe in Lab</a:t>
            </a:r>
          </a:p>
          <a:p>
            <a:pPr lvl="2"/>
            <a:r>
              <a:rPr lang="en-US" smtClean="0"/>
              <a:t>Bell Wave Machine in Class</a:t>
            </a:r>
          </a:p>
          <a:p>
            <a:pPr lvl="2"/>
            <a:endParaRPr lang="en-US" smtClean="0"/>
          </a:p>
        </p:txBody>
      </p:sp>
    </p:spTree>
    <p:extLst>
      <p:ext uri="{BB962C8B-B14F-4D97-AF65-F5344CB8AC3E}">
        <p14:creationId xmlns:p14="http://schemas.microsoft.com/office/powerpoint/2010/main" val="3360600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1491">
                                            <p:txEl>
                                              <p:pRg st="0" end="0"/>
                                            </p:txEl>
                                          </p:spTgt>
                                        </p:tgtEl>
                                        <p:attrNameLst>
                                          <p:attrName>style.visibility</p:attrName>
                                        </p:attrNameLst>
                                      </p:cBhvr>
                                      <p:to>
                                        <p:strVal val="visible"/>
                                      </p:to>
                                    </p:set>
                                    <p:animEffect transition="in" filter="box(out)">
                                      <p:cBhvr>
                                        <p:cTn id="7" dur="500"/>
                                        <p:tgtEl>
                                          <p:spTgt spid="1914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1491">
                                            <p:txEl>
                                              <p:pRg st="2" end="2"/>
                                            </p:txEl>
                                          </p:spTgt>
                                        </p:tgtEl>
                                        <p:attrNameLst>
                                          <p:attrName>style.visibility</p:attrName>
                                        </p:attrNameLst>
                                      </p:cBhvr>
                                      <p:to>
                                        <p:strVal val="visible"/>
                                      </p:to>
                                    </p:set>
                                    <p:animEffect transition="in" filter="box(out)">
                                      <p:cBhvr>
                                        <p:cTn id="12" dur="500"/>
                                        <p:tgtEl>
                                          <p:spTgt spid="191491">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91491">
                                            <p:txEl>
                                              <p:pRg st="3" end="3"/>
                                            </p:txEl>
                                          </p:spTgt>
                                        </p:tgtEl>
                                        <p:attrNameLst>
                                          <p:attrName>style.visibility</p:attrName>
                                        </p:attrNameLst>
                                      </p:cBhvr>
                                      <p:to>
                                        <p:strVal val="visible"/>
                                      </p:to>
                                    </p:set>
                                    <p:animEffect transition="in" filter="box(out)">
                                      <p:cBhvr>
                                        <p:cTn id="17" dur="500"/>
                                        <p:tgtEl>
                                          <p:spTgt spid="191491">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91491">
                                            <p:txEl>
                                              <p:pRg st="4" end="4"/>
                                            </p:txEl>
                                          </p:spTgt>
                                        </p:tgtEl>
                                        <p:attrNameLst>
                                          <p:attrName>style.visibility</p:attrName>
                                        </p:attrNameLst>
                                      </p:cBhvr>
                                      <p:to>
                                        <p:strVal val="visible"/>
                                      </p:to>
                                    </p:set>
                                    <p:animEffect transition="in" filter="box(out)">
                                      <p:cBhvr>
                                        <p:cTn id="22" dur="500"/>
                                        <p:tgtEl>
                                          <p:spTgt spid="191491">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91491">
                                            <p:txEl>
                                              <p:pRg st="5" end="5"/>
                                            </p:txEl>
                                          </p:spTgt>
                                        </p:tgtEl>
                                        <p:attrNameLst>
                                          <p:attrName>style.visibility</p:attrName>
                                        </p:attrNameLst>
                                      </p:cBhvr>
                                      <p:to>
                                        <p:strVal val="visible"/>
                                      </p:to>
                                    </p:set>
                                    <p:animEffect transition="in" filter="box(out)">
                                      <p:cBhvr>
                                        <p:cTn id="27" dur="500"/>
                                        <p:tgtEl>
                                          <p:spTgt spid="191491">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91491">
                                            <p:txEl>
                                              <p:pRg st="6" end="6"/>
                                            </p:txEl>
                                          </p:spTgt>
                                        </p:tgtEl>
                                        <p:attrNameLst>
                                          <p:attrName>style.visibility</p:attrName>
                                        </p:attrNameLst>
                                      </p:cBhvr>
                                      <p:to>
                                        <p:strVal val="visible"/>
                                      </p:to>
                                    </p:set>
                                    <p:animEffect transition="in" filter="box(out)">
                                      <p:cBhvr>
                                        <p:cTn id="32" dur="500"/>
                                        <p:tgtEl>
                                          <p:spTgt spid="191491">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build="p" bldLvl="3"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76200"/>
            <a:ext cx="8229600" cy="1143000"/>
          </a:xfrm>
        </p:spPr>
        <p:txBody>
          <a:bodyPr/>
          <a:lstStyle/>
          <a:p>
            <a:pPr eaLnBrk="1" hangingPunct="1"/>
            <a:r>
              <a:rPr lang="en-US" smtClean="0"/>
              <a:t>Standing Waves</a:t>
            </a:r>
          </a:p>
        </p:txBody>
      </p:sp>
      <p:sp>
        <p:nvSpPr>
          <p:cNvPr id="61443" name="Rectangle 3"/>
          <p:cNvSpPr>
            <a:spLocks noGrp="1" noChangeArrowheads="1"/>
          </p:cNvSpPr>
          <p:nvPr>
            <p:ph type="body" idx="1"/>
          </p:nvPr>
        </p:nvSpPr>
        <p:spPr>
          <a:xfrm>
            <a:off x="685800" y="1066800"/>
            <a:ext cx="7772400" cy="5562600"/>
          </a:xfrm>
        </p:spPr>
        <p:txBody>
          <a:bodyPr/>
          <a:lstStyle/>
          <a:p>
            <a:pPr eaLnBrk="1" hangingPunct="1">
              <a:lnSpc>
                <a:spcPct val="120000"/>
              </a:lnSpc>
              <a:buClr>
                <a:schemeClr val="bg2"/>
              </a:buClr>
              <a:buFont typeface="Wingdings" pitchFamily="2" charset="2"/>
              <a:buNone/>
            </a:pPr>
            <a:r>
              <a:rPr lang="en-US" sz="3000" smtClean="0"/>
              <a:t>When two sets of waves of equal amplitude and wavelength pass through each other in opposite directions, it is possible to create an interference pattern that looks like a wave that is </a:t>
            </a:r>
          </a:p>
          <a:p>
            <a:pPr eaLnBrk="1" hangingPunct="1">
              <a:lnSpc>
                <a:spcPct val="120000"/>
              </a:lnSpc>
              <a:buClr>
                <a:schemeClr val="bg2"/>
              </a:buClr>
              <a:buFont typeface="Wingdings" pitchFamily="2" charset="2"/>
              <a:buNone/>
            </a:pPr>
            <a:r>
              <a:rPr lang="en-US" sz="3000" smtClean="0"/>
              <a:t>	“standing still.” </a:t>
            </a:r>
          </a:p>
          <a:p>
            <a:pPr eaLnBrk="1" hangingPunct="1">
              <a:lnSpc>
                <a:spcPct val="120000"/>
              </a:lnSpc>
              <a:buClr>
                <a:schemeClr val="bg2"/>
              </a:buClr>
              <a:buFont typeface="Wingdings" pitchFamily="2" charset="2"/>
              <a:buNone/>
            </a:pPr>
            <a:r>
              <a:rPr lang="en-US" sz="3000" smtClean="0"/>
              <a:t> It is a changing interference pattern.</a:t>
            </a:r>
          </a:p>
          <a:p>
            <a:pPr eaLnBrk="1" hangingPunct="1">
              <a:lnSpc>
                <a:spcPct val="120000"/>
              </a:lnSpc>
              <a:buClr>
                <a:schemeClr val="bg2"/>
              </a:buClr>
              <a:buFont typeface="Wingdings" pitchFamily="2" charset="2"/>
              <a:buNone/>
            </a:pPr>
            <a:r>
              <a:rPr lang="en-US" sz="3000" smtClean="0"/>
              <a:t>Today you will create such patterns on a vibrating string.</a:t>
            </a:r>
            <a:endParaRPr lang="en-US" sz="3000" i="1" smtClean="0"/>
          </a:p>
        </p:txBody>
      </p:sp>
    </p:spTree>
    <p:extLst>
      <p:ext uri="{BB962C8B-B14F-4D97-AF65-F5344CB8AC3E}">
        <p14:creationId xmlns:p14="http://schemas.microsoft.com/office/powerpoint/2010/main" val="58130952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1000" fill="hold"/>
                                        <p:tgtEl>
                                          <p:spTgt spid="61442"/>
                                        </p:tgtEl>
                                        <p:attrNameLst>
                                          <p:attrName>ppt_w</p:attrName>
                                        </p:attrNameLst>
                                      </p:cBhvr>
                                      <p:tavLst>
                                        <p:tav tm="0">
                                          <p:val>
                                            <p:fltVal val="0"/>
                                          </p:val>
                                        </p:tav>
                                        <p:tav tm="100000">
                                          <p:val>
                                            <p:strVal val="#ppt_w"/>
                                          </p:val>
                                        </p:tav>
                                      </p:tavLst>
                                    </p:anim>
                                    <p:anim calcmode="lin" valueType="num">
                                      <p:cBhvr>
                                        <p:cTn id="8" dur="1000" fill="hold"/>
                                        <p:tgtEl>
                                          <p:spTgt spid="61442"/>
                                        </p:tgtEl>
                                        <p:attrNameLst>
                                          <p:attrName>ppt_h</p:attrName>
                                        </p:attrNameLst>
                                      </p:cBhvr>
                                      <p:tavLst>
                                        <p:tav tm="0">
                                          <p:val>
                                            <p:fltVal val="0"/>
                                          </p:val>
                                        </p:tav>
                                        <p:tav tm="100000">
                                          <p:val>
                                            <p:strVal val="#ppt_h"/>
                                          </p:val>
                                        </p:tav>
                                      </p:tavLst>
                                    </p:anim>
                                    <p:anim calcmode="lin" valueType="num">
                                      <p:cBhvr>
                                        <p:cTn id="9" dur="1000" fill="hold"/>
                                        <p:tgtEl>
                                          <p:spTgt spid="614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61443">
                                            <p:txEl>
                                              <p:pRg st="0" end="0"/>
                                            </p:txEl>
                                          </p:spTgt>
                                        </p:tgtEl>
                                        <p:attrNameLst>
                                          <p:attrName>style.visibility</p:attrName>
                                        </p:attrNameLst>
                                      </p:cBhvr>
                                      <p:to>
                                        <p:strVal val="visible"/>
                                      </p:to>
                                    </p:set>
                                    <p:anim calcmode="lin" valueType="num">
                                      <p:cBhvr>
                                        <p:cTn id="15" dur="1000" fill="hold"/>
                                        <p:tgtEl>
                                          <p:spTgt spid="6144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144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144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1443">
                                            <p:txEl>
                                              <p:pRg st="0" end="0"/>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0" end="0"/>
                                            </p:txEl>
                                          </p:spTgt>
                                        </p:tgtEl>
                                        <p:attrNameLst>
                                          <p:attrName>ppt_c</p:attrName>
                                        </p:attrNameLst>
                                      </p:cBhvr>
                                      <p:to>
                                        <a:schemeClr val="accent2"/>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61443">
                                            <p:txEl>
                                              <p:pRg st="1" end="1"/>
                                            </p:txEl>
                                          </p:spTgt>
                                        </p:tgtEl>
                                        <p:attrNameLst>
                                          <p:attrName>style.visibility</p:attrName>
                                        </p:attrNameLst>
                                      </p:cBhvr>
                                      <p:to>
                                        <p:strVal val="visible"/>
                                      </p:to>
                                    </p:set>
                                    <p:anim calcmode="lin" valueType="num">
                                      <p:cBhvr>
                                        <p:cTn id="23" dur="1000" fill="hold"/>
                                        <p:tgtEl>
                                          <p:spTgt spid="6144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144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144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1443">
                                            <p:txEl>
                                              <p:pRg st="1" end="1"/>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1" end="1"/>
                                            </p:txEl>
                                          </p:spTgt>
                                        </p:tgtEl>
                                        <p:attrNameLst>
                                          <p:attrName>ppt_c</p:attrName>
                                        </p:attrNameLst>
                                      </p:cBhvr>
                                      <p:to>
                                        <a:schemeClr val="accent2"/>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61443">
                                            <p:txEl>
                                              <p:pRg st="2" end="2"/>
                                            </p:txEl>
                                          </p:spTgt>
                                        </p:tgtEl>
                                        <p:attrNameLst>
                                          <p:attrName>style.visibility</p:attrName>
                                        </p:attrNameLst>
                                      </p:cBhvr>
                                      <p:to>
                                        <p:strVal val="visible"/>
                                      </p:to>
                                    </p:set>
                                    <p:anim calcmode="lin" valueType="num">
                                      <p:cBhvr>
                                        <p:cTn id="31" dur="1000" fill="hold"/>
                                        <p:tgtEl>
                                          <p:spTgt spid="61443">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1443">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144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1443">
                                            <p:txEl>
                                              <p:pRg st="2" end="2"/>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2" end="2"/>
                                            </p:txEl>
                                          </p:spTgt>
                                        </p:tgtEl>
                                        <p:attrNameLst>
                                          <p:attrName>ppt_c</p:attrName>
                                        </p:attrNameLst>
                                      </p:cBhvr>
                                      <p:to>
                                        <a:schemeClr val="accent2"/>
                                      </p:to>
                                    </p:animClr>
                                  </p:sub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1443">
                                            <p:txEl>
                                              <p:pRg st="3" end="3"/>
                                            </p:txEl>
                                          </p:spTgt>
                                        </p:tgtEl>
                                        <p:attrNameLst>
                                          <p:attrName>style.visibility</p:attrName>
                                        </p:attrNameLst>
                                      </p:cBhvr>
                                      <p:to>
                                        <p:strVal val="visible"/>
                                      </p:to>
                                    </p:set>
                                    <p:anim calcmode="lin" valueType="num">
                                      <p:cBhvr>
                                        <p:cTn id="39" dur="1000" fill="hold"/>
                                        <p:tgtEl>
                                          <p:spTgt spid="61443">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1443">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144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144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utoUpdateAnimBg="0"/>
      <p:bldP spid="61443"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20-18Figure_FIG.jpg"/>
          <p:cNvPicPr>
            <a:picLocks noChangeAspect="1" noChangeArrowheads="1"/>
          </p:cNvPicPr>
          <p:nvPr/>
        </p:nvPicPr>
        <p:blipFill>
          <a:blip r:embed="rId3" cstate="print"/>
          <a:srcRect/>
          <a:stretch>
            <a:fillRect/>
          </a:stretch>
        </p:blipFill>
        <p:spPr bwMode="auto">
          <a:xfrm>
            <a:off x="889000" y="3384550"/>
            <a:ext cx="3835400" cy="3384550"/>
          </a:xfrm>
          <a:prstGeom prst="rect">
            <a:avLst/>
          </a:prstGeom>
          <a:noFill/>
          <a:ln w="9525">
            <a:noFill/>
            <a:miter lim="800000"/>
            <a:headEnd/>
            <a:tailEnd/>
          </a:ln>
        </p:spPr>
      </p:pic>
      <p:sp>
        <p:nvSpPr>
          <p:cNvPr id="55299" name="Rectangle 3"/>
          <p:cNvSpPr>
            <a:spLocks noGrp="1" noChangeArrowheads="1"/>
          </p:cNvSpPr>
          <p:nvPr>
            <p:ph type="title"/>
          </p:nvPr>
        </p:nvSpPr>
        <p:spPr/>
        <p:txBody>
          <a:bodyPr/>
          <a:lstStyle/>
          <a:p>
            <a:r>
              <a:rPr lang="en-US" smtClean="0"/>
              <a:t>Noise-Canceling Headphones</a:t>
            </a:r>
          </a:p>
        </p:txBody>
      </p:sp>
      <p:sp>
        <p:nvSpPr>
          <p:cNvPr id="55300" name="Rectangle 4"/>
          <p:cNvSpPr>
            <a:spLocks noGrp="1" noChangeArrowheads="1"/>
          </p:cNvSpPr>
          <p:nvPr>
            <p:ph type="body" idx="1"/>
          </p:nvPr>
        </p:nvSpPr>
        <p:spPr/>
        <p:txBody>
          <a:bodyPr/>
          <a:lstStyle/>
          <a:p>
            <a:pPr>
              <a:buFontTx/>
              <a:buNone/>
            </a:pPr>
            <a:r>
              <a:rPr lang="en-US" sz="2800" smtClean="0"/>
              <a:t>Noise-canceling headphones use a microphone that listens for noise and a speaker that produces the same noise but out of phase (cancellation by destructive interference)</a:t>
            </a:r>
          </a:p>
        </p:txBody>
      </p:sp>
      <p:pic>
        <p:nvPicPr>
          <p:cNvPr id="55301" name="Picture 5" descr="main,148"/>
          <p:cNvPicPr>
            <a:picLocks noChangeAspect="1" noChangeArrowheads="1"/>
          </p:cNvPicPr>
          <p:nvPr/>
        </p:nvPicPr>
        <p:blipFill>
          <a:blip r:embed="rId4" cstate="print"/>
          <a:srcRect/>
          <a:stretch>
            <a:fillRect/>
          </a:stretch>
        </p:blipFill>
        <p:spPr bwMode="auto">
          <a:xfrm>
            <a:off x="5313363" y="3776663"/>
            <a:ext cx="3513137" cy="2644775"/>
          </a:xfrm>
          <a:prstGeom prst="rect">
            <a:avLst/>
          </a:prstGeom>
          <a:noFill/>
          <a:ln w="9525">
            <a:noFill/>
            <a:miter lim="800000"/>
            <a:headEnd/>
            <a:tailEnd/>
          </a:ln>
        </p:spPr>
      </p:pic>
      <p:sp>
        <p:nvSpPr>
          <p:cNvPr id="55302" name="Text Box 6"/>
          <p:cNvSpPr txBox="1">
            <a:spLocks noChangeArrowheads="1"/>
          </p:cNvSpPr>
          <p:nvPr/>
        </p:nvSpPr>
        <p:spPr bwMode="auto">
          <a:xfrm>
            <a:off x="2244725" y="3630613"/>
            <a:ext cx="1670050" cy="366712"/>
          </a:xfrm>
          <a:prstGeom prst="rect">
            <a:avLst/>
          </a:prstGeom>
          <a:noFill/>
          <a:ln w="38100">
            <a:noFill/>
            <a:miter lim="800000"/>
            <a:headEnd/>
            <a:tailEnd type="none" w="lg" len="lg"/>
          </a:ln>
        </p:spPr>
        <p:txBody>
          <a:bodyPr wrap="none">
            <a:spAutoFit/>
          </a:bodyPr>
          <a:lstStyle/>
          <a:p>
            <a:r>
              <a:rPr lang="en-US">
                <a:solidFill>
                  <a:srgbClr val="FF0000"/>
                </a:solidFill>
              </a:rPr>
              <a:t>External Noise</a:t>
            </a:r>
          </a:p>
        </p:txBody>
      </p:sp>
      <p:sp>
        <p:nvSpPr>
          <p:cNvPr id="55303" name="Text Box 7"/>
          <p:cNvSpPr txBox="1">
            <a:spLocks noChangeArrowheads="1"/>
          </p:cNvSpPr>
          <p:nvPr/>
        </p:nvSpPr>
        <p:spPr bwMode="auto">
          <a:xfrm>
            <a:off x="2338388" y="5781675"/>
            <a:ext cx="1924050" cy="366713"/>
          </a:xfrm>
          <a:prstGeom prst="rect">
            <a:avLst/>
          </a:prstGeom>
          <a:noFill/>
          <a:ln w="38100">
            <a:noFill/>
            <a:miter lim="800000"/>
            <a:headEnd/>
            <a:tailEnd type="none" w="lg" len="lg"/>
          </a:ln>
        </p:spPr>
        <p:txBody>
          <a:bodyPr wrap="none">
            <a:spAutoFit/>
          </a:bodyPr>
          <a:lstStyle/>
          <a:p>
            <a:r>
              <a:rPr lang="en-US">
                <a:solidFill>
                  <a:srgbClr val="006600"/>
                </a:solidFill>
              </a:rPr>
              <a:t>Canceling Sound</a:t>
            </a:r>
          </a:p>
        </p:txBody>
      </p:sp>
    </p:spTree>
    <p:extLst>
      <p:ext uri="{BB962C8B-B14F-4D97-AF65-F5344CB8AC3E}">
        <p14:creationId xmlns:p14="http://schemas.microsoft.com/office/powerpoint/2010/main" val="37974399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0" descr="19-12_Figure-P"/>
          <p:cNvPicPr>
            <a:picLocks noChangeAspect="1" noChangeArrowheads="1"/>
          </p:cNvPicPr>
          <p:nvPr/>
        </p:nvPicPr>
        <p:blipFill>
          <a:blip r:embed="rId3" cstate="print"/>
          <a:srcRect/>
          <a:stretch>
            <a:fillRect/>
          </a:stretch>
        </p:blipFill>
        <p:spPr bwMode="auto">
          <a:xfrm>
            <a:off x="2762250" y="2319338"/>
            <a:ext cx="6256338" cy="3151187"/>
          </a:xfrm>
          <a:prstGeom prst="rect">
            <a:avLst/>
          </a:prstGeom>
          <a:noFill/>
          <a:ln w="9525">
            <a:noFill/>
            <a:miter lim="800000"/>
            <a:headEnd/>
            <a:tailEnd/>
          </a:ln>
        </p:spPr>
      </p:pic>
      <p:sp>
        <p:nvSpPr>
          <p:cNvPr id="59395" name="Title 1"/>
          <p:cNvSpPr>
            <a:spLocks noGrp="1"/>
          </p:cNvSpPr>
          <p:nvPr>
            <p:ph type="ctrTitle"/>
          </p:nvPr>
        </p:nvSpPr>
        <p:spPr>
          <a:xfrm>
            <a:off x="695325" y="74613"/>
            <a:ext cx="7772400" cy="2427287"/>
          </a:xfrm>
        </p:spPr>
        <p:txBody>
          <a:bodyPr anchor="t"/>
          <a:lstStyle/>
          <a:p>
            <a:pPr eaLnBrk="1" hangingPunct="1">
              <a:lnSpc>
                <a:spcPct val="150000"/>
              </a:lnSpc>
            </a:pPr>
            <a:r>
              <a:rPr lang="en-US" sz="2400" smtClean="0"/>
              <a:t>Two sets of overlapping water waves produce an interference pattern. The left image is an idealized drawing of the expanding waves from the two sources. The right image is a photograph of an actual interference pattern.</a:t>
            </a:r>
          </a:p>
        </p:txBody>
      </p:sp>
      <p:sp>
        <p:nvSpPr>
          <p:cNvPr id="59396" name="Rectangle 2"/>
          <p:cNvSpPr>
            <a:spLocks noChangeArrowheads="1"/>
          </p:cNvSpPr>
          <p:nvPr/>
        </p:nvSpPr>
        <p:spPr bwMode="auto">
          <a:xfrm>
            <a:off x="9525" y="2501900"/>
            <a:ext cx="2608263" cy="2678113"/>
          </a:xfrm>
          <a:prstGeom prst="rect">
            <a:avLst/>
          </a:prstGeom>
          <a:noFill/>
          <a:ln w="9525">
            <a:noFill/>
            <a:miter lim="800000"/>
            <a:headEnd/>
            <a:tailEnd/>
          </a:ln>
        </p:spPr>
        <p:txBody>
          <a:bodyPr>
            <a:spAutoFit/>
          </a:bodyPr>
          <a:lstStyle/>
          <a:p>
            <a:r>
              <a:rPr lang="en-US"/>
              <a:t>Interference is characteristic of all wave motion, whether the waves are water waves, sound waves, or light waves</a:t>
            </a:r>
          </a:p>
        </p:txBody>
      </p:sp>
      <p:sp>
        <p:nvSpPr>
          <p:cNvPr id="59397" name="Rectangle 3"/>
          <p:cNvSpPr>
            <a:spLocks noChangeArrowheads="1"/>
          </p:cNvSpPr>
          <p:nvPr/>
        </p:nvSpPr>
        <p:spPr bwMode="auto">
          <a:xfrm>
            <a:off x="125413" y="5408613"/>
            <a:ext cx="8893175" cy="1200150"/>
          </a:xfrm>
          <a:prstGeom prst="rect">
            <a:avLst/>
          </a:prstGeom>
          <a:noFill/>
          <a:ln w="9525">
            <a:noFill/>
            <a:miter lim="800000"/>
            <a:headEnd/>
            <a:tailEnd/>
          </a:ln>
        </p:spPr>
        <p:txBody>
          <a:bodyPr>
            <a:spAutoFit/>
          </a:bodyPr>
          <a:lstStyle/>
          <a:p>
            <a:r>
              <a:rPr lang="en-US"/>
              <a:t>Waves are out of phase with each other when the regions where a crest of one wave overlaps the trough of another to produce regions of zero amplitude and wave points along these regions  arrive out of step. </a:t>
            </a:r>
          </a:p>
        </p:txBody>
      </p:sp>
    </p:spTree>
    <p:extLst>
      <p:ext uri="{BB962C8B-B14F-4D97-AF65-F5344CB8AC3E}">
        <p14:creationId xmlns:p14="http://schemas.microsoft.com/office/powerpoint/2010/main" val="3496910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defRPr/>
            </a:pPr>
            <a:r>
              <a:rPr lang="en-US" sz="3200" smtClean="0"/>
              <a:t>Wave Description</a:t>
            </a:r>
          </a:p>
        </p:txBody>
      </p:sp>
      <p:sp>
        <p:nvSpPr>
          <p:cNvPr id="15363" name="Text Placeholder 3"/>
          <p:cNvSpPr>
            <a:spLocks noGrp="1"/>
          </p:cNvSpPr>
          <p:nvPr>
            <p:ph type="body" idx="1"/>
          </p:nvPr>
        </p:nvSpPr>
        <p:spPr/>
        <p:txBody>
          <a:bodyPr anchor="t"/>
          <a:lstStyle/>
          <a:p>
            <a:pPr eaLnBrk="1" hangingPunct="1"/>
            <a:r>
              <a:rPr lang="en-US" smtClean="0">
                <a:cs typeface="Times New Roman" pitchFamily="18" charset="0"/>
              </a:rPr>
              <a:t>The to-and-fro vibratory motion (often called oscillatory motion) of a swinging pendulum in a small arc is called simple harmonic motion. </a:t>
            </a:r>
          </a:p>
        </p:txBody>
      </p:sp>
      <p:pic>
        <p:nvPicPr>
          <p:cNvPr id="15364" name="Picture 9" descr="19-02_Figure-P"/>
          <p:cNvPicPr>
            <a:picLocks noChangeArrowheads="1"/>
          </p:cNvPicPr>
          <p:nvPr/>
        </p:nvPicPr>
        <p:blipFill>
          <a:blip r:embed="rId2" cstate="print"/>
          <a:srcRect t="30289" b="3046"/>
          <a:stretch>
            <a:fillRect/>
          </a:stretch>
        </p:blipFill>
        <p:spPr bwMode="auto">
          <a:xfrm>
            <a:off x="300038" y="133350"/>
            <a:ext cx="8447087" cy="2762250"/>
          </a:xfrm>
          <a:prstGeom prst="rect">
            <a:avLst/>
          </a:prstGeom>
          <a:noFill/>
          <a:ln w="9525">
            <a:noFill/>
            <a:miter lim="800000"/>
            <a:headEnd/>
            <a:tailEnd/>
          </a:ln>
        </p:spPr>
      </p:pic>
      <p:sp>
        <p:nvSpPr>
          <p:cNvPr id="2" name="Rectangle 1"/>
          <p:cNvSpPr/>
          <p:nvPr/>
        </p:nvSpPr>
        <p:spPr>
          <a:xfrm>
            <a:off x="4487722" y="4343400"/>
            <a:ext cx="3589478" cy="1828800"/>
          </a:xfrm>
          <a:prstGeom prst="rect">
            <a:avLst/>
          </a:prstGeom>
        </p:spPr>
        <p:txBody>
          <a:bodyPr wrap="square">
            <a:spAutoFit/>
          </a:bodyPr>
          <a:lstStyle/>
          <a:p>
            <a:pPr algn="ctr"/>
            <a:r>
              <a:rPr lang="en-US" sz="2800" b="1" dirty="0" smtClean="0"/>
              <a:t>A sine curve is a pictorial representation of a wave</a:t>
            </a:r>
            <a:endParaRPr lang="en-US" sz="2800" b="1" dirty="0"/>
          </a:p>
        </p:txBody>
      </p:sp>
    </p:spTree>
    <p:extLst>
      <p:ext uri="{BB962C8B-B14F-4D97-AF65-F5344CB8AC3E}">
        <p14:creationId xmlns:p14="http://schemas.microsoft.com/office/powerpoint/2010/main" val="3263468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8" name="Line 6"/>
          <p:cNvSpPr>
            <a:spLocks noChangeShapeType="1"/>
          </p:cNvSpPr>
          <p:nvPr/>
        </p:nvSpPr>
        <p:spPr bwMode="auto">
          <a:xfrm>
            <a:off x="609600" y="3276600"/>
            <a:ext cx="7010400" cy="0"/>
          </a:xfrm>
          <a:prstGeom prst="line">
            <a:avLst/>
          </a:prstGeom>
          <a:noFill/>
          <a:ln w="12700">
            <a:solidFill>
              <a:schemeClr val="bg2"/>
            </a:solidFill>
            <a:prstDash val="dash"/>
            <a:round/>
            <a:headEnd type="none" w="sm" len="sm"/>
            <a:tailEnd type="none" w="sm" len="sm"/>
          </a:ln>
          <a:effectLst/>
        </p:spPr>
        <p:txBody>
          <a:bodyPr wrap="none"/>
          <a:lstStyle/>
          <a:p>
            <a:endParaRPr lang="en-US"/>
          </a:p>
        </p:txBody>
      </p:sp>
      <p:grpSp>
        <p:nvGrpSpPr>
          <p:cNvPr id="177176" name="Group 24"/>
          <p:cNvGrpSpPr>
            <a:grpSpLocks/>
          </p:cNvGrpSpPr>
          <p:nvPr/>
        </p:nvGrpSpPr>
        <p:grpSpPr bwMode="auto">
          <a:xfrm>
            <a:off x="685800" y="2286000"/>
            <a:ext cx="6705600" cy="1973263"/>
            <a:chOff x="528" y="1440"/>
            <a:chExt cx="2928" cy="1243"/>
          </a:xfrm>
        </p:grpSpPr>
        <p:sp>
          <p:nvSpPr>
            <p:cNvPr id="54292" name="Freeform 20"/>
            <p:cNvSpPr>
              <a:spLocks/>
            </p:cNvSpPr>
            <p:nvPr/>
          </p:nvSpPr>
          <p:spPr bwMode="auto">
            <a:xfrm>
              <a:off x="1665" y="1442"/>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sp>
          <p:nvSpPr>
            <p:cNvPr id="54293" name="Freeform 21"/>
            <p:cNvSpPr>
              <a:spLocks/>
            </p:cNvSpPr>
            <p:nvPr/>
          </p:nvSpPr>
          <p:spPr bwMode="auto">
            <a:xfrm>
              <a:off x="2799" y="1998"/>
              <a:ext cx="657" cy="612"/>
            </a:xfrm>
            <a:custGeom>
              <a:avLst/>
              <a:gdLst>
                <a:gd name="T0" fmla="*/ 0 w 657"/>
                <a:gd name="T1" fmla="*/ 36 h 679"/>
                <a:gd name="T2" fmla="*/ 322 w 657"/>
                <a:gd name="T3" fmla="*/ 443 h 679"/>
                <a:gd name="T4" fmla="*/ 609 w 657"/>
                <a:gd name="T5" fmla="*/ 63 h 679"/>
                <a:gd name="T6" fmla="*/ 609 w 657"/>
                <a:gd name="T7" fmla="*/ 58 h 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7" h="679">
                  <a:moveTo>
                    <a:pt x="0" y="54"/>
                  </a:moveTo>
                  <a:cubicBezTo>
                    <a:pt x="54" y="155"/>
                    <a:pt x="221" y="665"/>
                    <a:pt x="322" y="672"/>
                  </a:cubicBezTo>
                  <a:cubicBezTo>
                    <a:pt x="423" y="679"/>
                    <a:pt x="561" y="194"/>
                    <a:pt x="609" y="97"/>
                  </a:cubicBezTo>
                  <a:cubicBezTo>
                    <a:pt x="657" y="0"/>
                    <a:pt x="609" y="90"/>
                    <a:pt x="609" y="88"/>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sp>
          <p:nvSpPr>
            <p:cNvPr id="54294" name="Freeform 23"/>
            <p:cNvSpPr>
              <a:spLocks/>
            </p:cNvSpPr>
            <p:nvPr/>
          </p:nvSpPr>
          <p:spPr bwMode="auto">
            <a:xfrm>
              <a:off x="528" y="1440"/>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grpSp>
      <p:grpSp>
        <p:nvGrpSpPr>
          <p:cNvPr id="54276" name="Group 25"/>
          <p:cNvGrpSpPr>
            <a:grpSpLocks/>
          </p:cNvGrpSpPr>
          <p:nvPr/>
        </p:nvGrpSpPr>
        <p:grpSpPr bwMode="auto">
          <a:xfrm flipV="1">
            <a:off x="762000" y="2286000"/>
            <a:ext cx="6705600" cy="1973263"/>
            <a:chOff x="528" y="1440"/>
            <a:chExt cx="2928" cy="1243"/>
          </a:xfrm>
        </p:grpSpPr>
        <p:sp>
          <p:nvSpPr>
            <p:cNvPr id="54289" name="Freeform 26"/>
            <p:cNvSpPr>
              <a:spLocks/>
            </p:cNvSpPr>
            <p:nvPr/>
          </p:nvSpPr>
          <p:spPr bwMode="auto">
            <a:xfrm>
              <a:off x="1665" y="1442"/>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sp>
          <p:nvSpPr>
            <p:cNvPr id="54290" name="Freeform 27"/>
            <p:cNvSpPr>
              <a:spLocks/>
            </p:cNvSpPr>
            <p:nvPr/>
          </p:nvSpPr>
          <p:spPr bwMode="auto">
            <a:xfrm>
              <a:off x="2799" y="1998"/>
              <a:ext cx="657" cy="612"/>
            </a:xfrm>
            <a:custGeom>
              <a:avLst/>
              <a:gdLst>
                <a:gd name="T0" fmla="*/ 0 w 657"/>
                <a:gd name="T1" fmla="*/ 36 h 679"/>
                <a:gd name="T2" fmla="*/ 322 w 657"/>
                <a:gd name="T3" fmla="*/ 443 h 679"/>
                <a:gd name="T4" fmla="*/ 609 w 657"/>
                <a:gd name="T5" fmla="*/ 63 h 679"/>
                <a:gd name="T6" fmla="*/ 609 w 657"/>
                <a:gd name="T7" fmla="*/ 58 h 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7" h="679">
                  <a:moveTo>
                    <a:pt x="0" y="54"/>
                  </a:moveTo>
                  <a:cubicBezTo>
                    <a:pt x="54" y="155"/>
                    <a:pt x="221" y="665"/>
                    <a:pt x="322" y="672"/>
                  </a:cubicBezTo>
                  <a:cubicBezTo>
                    <a:pt x="423" y="679"/>
                    <a:pt x="561" y="194"/>
                    <a:pt x="609" y="97"/>
                  </a:cubicBezTo>
                  <a:cubicBezTo>
                    <a:pt x="657" y="0"/>
                    <a:pt x="609" y="90"/>
                    <a:pt x="609" y="88"/>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sp>
          <p:nvSpPr>
            <p:cNvPr id="54291" name="Freeform 28"/>
            <p:cNvSpPr>
              <a:spLocks/>
            </p:cNvSpPr>
            <p:nvPr/>
          </p:nvSpPr>
          <p:spPr bwMode="auto">
            <a:xfrm>
              <a:off x="528" y="1440"/>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grpSp>
      <p:sp>
        <p:nvSpPr>
          <p:cNvPr id="54277" name="AutoShape 29"/>
          <p:cNvSpPr>
            <a:spLocks/>
          </p:cNvSpPr>
          <p:nvPr/>
        </p:nvSpPr>
        <p:spPr bwMode="auto">
          <a:xfrm>
            <a:off x="7620000" y="2438400"/>
            <a:ext cx="228600" cy="1752600"/>
          </a:xfrm>
          <a:prstGeom prst="rightBrace">
            <a:avLst>
              <a:gd name="adj1" fmla="val 63889"/>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78" name="AutoShape 30"/>
          <p:cNvSpPr>
            <a:spLocks/>
          </p:cNvSpPr>
          <p:nvPr/>
        </p:nvSpPr>
        <p:spPr bwMode="auto">
          <a:xfrm rot="-5400000">
            <a:off x="3810000" y="-1143000"/>
            <a:ext cx="457200" cy="6553200"/>
          </a:xfrm>
          <a:prstGeom prst="rightBrace">
            <a:avLst>
              <a:gd name="adj1" fmla="val 119444"/>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79" name="Text Box 31"/>
          <p:cNvSpPr txBox="1">
            <a:spLocks noChangeArrowheads="1"/>
          </p:cNvSpPr>
          <p:nvPr/>
        </p:nvSpPr>
        <p:spPr bwMode="auto">
          <a:xfrm>
            <a:off x="3641725" y="1031875"/>
            <a:ext cx="1604963"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2 ½  meters</a:t>
            </a:r>
          </a:p>
        </p:txBody>
      </p:sp>
      <p:sp>
        <p:nvSpPr>
          <p:cNvPr id="54280" name="Text Box 32"/>
          <p:cNvSpPr txBox="1">
            <a:spLocks noChangeArrowheads="1"/>
          </p:cNvSpPr>
          <p:nvPr/>
        </p:nvSpPr>
        <p:spPr bwMode="auto">
          <a:xfrm>
            <a:off x="8001000" y="3048000"/>
            <a:ext cx="936625"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20 cm</a:t>
            </a:r>
          </a:p>
        </p:txBody>
      </p:sp>
      <p:sp>
        <p:nvSpPr>
          <p:cNvPr id="177186" name="Text Box 34"/>
          <p:cNvSpPr txBox="1">
            <a:spLocks noChangeArrowheads="1"/>
          </p:cNvSpPr>
          <p:nvPr/>
        </p:nvSpPr>
        <p:spPr bwMode="auto">
          <a:xfrm>
            <a:off x="762000" y="4959350"/>
            <a:ext cx="2443163"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Wavelength = 1 m</a:t>
            </a:r>
          </a:p>
        </p:txBody>
      </p:sp>
      <p:sp>
        <p:nvSpPr>
          <p:cNvPr id="54282" name="Text Box 35"/>
          <p:cNvSpPr txBox="1">
            <a:spLocks noChangeArrowheads="1"/>
          </p:cNvSpPr>
          <p:nvPr/>
        </p:nvSpPr>
        <p:spPr bwMode="auto">
          <a:xfrm>
            <a:off x="685800" y="304800"/>
            <a:ext cx="2051050" cy="457200"/>
          </a:xfrm>
          <a:prstGeom prst="rect">
            <a:avLst/>
          </a:prstGeom>
          <a:noFill/>
          <a:ln w="12700" cap="sq">
            <a:noFill/>
            <a:miter lim="800000"/>
            <a:headEnd type="none" w="sm" len="sm"/>
            <a:tailEnd type="none" w="sm" len="sm"/>
          </a:ln>
          <a:effectLst/>
        </p:spPr>
        <p:txBody>
          <a:bodyPr wrap="none">
            <a:spAutoFit/>
          </a:bodyPr>
          <a:lstStyle/>
          <a:p>
            <a:r>
              <a:rPr lang="en-US" sz="2400" u="sng">
                <a:solidFill>
                  <a:schemeClr val="bg2"/>
                </a:solidFill>
                <a:latin typeface="Times New Roman" pitchFamily="18" charset="0"/>
              </a:rPr>
              <a:t>Example Wave</a:t>
            </a:r>
          </a:p>
        </p:txBody>
      </p:sp>
      <p:grpSp>
        <p:nvGrpSpPr>
          <p:cNvPr id="177194" name="Group 42"/>
          <p:cNvGrpSpPr>
            <a:grpSpLocks/>
          </p:cNvGrpSpPr>
          <p:nvPr/>
        </p:nvGrpSpPr>
        <p:grpSpPr bwMode="auto">
          <a:xfrm>
            <a:off x="762000" y="3276600"/>
            <a:ext cx="5410200" cy="1524000"/>
            <a:chOff x="480" y="2064"/>
            <a:chExt cx="3408" cy="960"/>
          </a:xfrm>
        </p:grpSpPr>
        <p:sp>
          <p:nvSpPr>
            <p:cNvPr id="54286" name="AutoShape 33"/>
            <p:cNvSpPr>
              <a:spLocks/>
            </p:cNvSpPr>
            <p:nvPr/>
          </p:nvSpPr>
          <p:spPr bwMode="auto">
            <a:xfrm rot="5400000" flipV="1">
              <a:off x="1152" y="2016"/>
              <a:ext cx="336" cy="1680"/>
            </a:xfrm>
            <a:prstGeom prst="rightBrace">
              <a:avLst>
                <a:gd name="adj1" fmla="val 41667"/>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87" name="AutoShape 37"/>
            <p:cNvSpPr>
              <a:spLocks/>
            </p:cNvSpPr>
            <p:nvPr/>
          </p:nvSpPr>
          <p:spPr bwMode="auto">
            <a:xfrm>
              <a:off x="3360" y="2064"/>
              <a:ext cx="144" cy="528"/>
            </a:xfrm>
            <a:prstGeom prst="rightBrace">
              <a:avLst>
                <a:gd name="adj1" fmla="val 30556"/>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88" name="Line 39"/>
            <p:cNvSpPr>
              <a:spLocks noChangeShapeType="1"/>
            </p:cNvSpPr>
            <p:nvPr/>
          </p:nvSpPr>
          <p:spPr bwMode="auto">
            <a:xfrm flipH="1" flipV="1">
              <a:off x="3504" y="2448"/>
              <a:ext cx="384" cy="480"/>
            </a:xfrm>
            <a:prstGeom prst="line">
              <a:avLst/>
            </a:prstGeom>
            <a:noFill/>
            <a:ln w="28575" cap="sq">
              <a:solidFill>
                <a:schemeClr val="bg2"/>
              </a:solidFill>
              <a:round/>
              <a:headEnd type="none" w="sm" len="sm"/>
              <a:tailEnd type="stealth" w="lg" len="lg"/>
            </a:ln>
            <a:effectLst/>
          </p:spPr>
          <p:txBody>
            <a:bodyPr wrap="none"/>
            <a:lstStyle/>
            <a:p>
              <a:endParaRPr lang="en-US"/>
            </a:p>
          </p:txBody>
        </p:sp>
      </p:grpSp>
      <p:sp>
        <p:nvSpPr>
          <p:cNvPr id="177192" name="Text Box 40"/>
          <p:cNvSpPr txBox="1">
            <a:spLocks noChangeArrowheads="1"/>
          </p:cNvSpPr>
          <p:nvPr/>
        </p:nvSpPr>
        <p:spPr bwMode="auto">
          <a:xfrm>
            <a:off x="5638800" y="4724400"/>
            <a:ext cx="2562225"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Amplitude = 10 cm</a:t>
            </a:r>
          </a:p>
        </p:txBody>
      </p:sp>
      <p:sp>
        <p:nvSpPr>
          <p:cNvPr id="177193" name="Text Box 41"/>
          <p:cNvSpPr txBox="1">
            <a:spLocks noChangeArrowheads="1"/>
          </p:cNvSpPr>
          <p:nvPr/>
        </p:nvSpPr>
        <p:spPr bwMode="auto">
          <a:xfrm>
            <a:off x="3124200" y="5867400"/>
            <a:ext cx="2844800"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Number of Nodes = 6</a:t>
            </a:r>
          </a:p>
        </p:txBody>
      </p:sp>
    </p:spTree>
    <p:extLst>
      <p:ext uri="{BB962C8B-B14F-4D97-AF65-F5344CB8AC3E}">
        <p14:creationId xmlns:p14="http://schemas.microsoft.com/office/powerpoint/2010/main" val="31305699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77176"/>
                                        </p:tgtEl>
                                        <p:attrNameLst>
                                          <p:attrName>style.visibility</p:attrName>
                                        </p:attrNameLst>
                                      </p:cBhvr>
                                      <p:to>
                                        <p:strVal val="visible"/>
                                      </p:to>
                                    </p:set>
                                    <p:anim calcmode="lin" valueType="num">
                                      <p:cBhvr additive="base">
                                        <p:cTn id="7" dur="500" fill="hold"/>
                                        <p:tgtEl>
                                          <p:spTgt spid="177176"/>
                                        </p:tgtEl>
                                        <p:attrNameLst>
                                          <p:attrName>ppt_x</p:attrName>
                                        </p:attrNameLst>
                                      </p:cBhvr>
                                      <p:tavLst>
                                        <p:tav tm="0">
                                          <p:val>
                                            <p:strVal val="0-#ppt_w/2"/>
                                          </p:val>
                                        </p:tav>
                                        <p:tav tm="100000">
                                          <p:val>
                                            <p:strVal val="#ppt_x"/>
                                          </p:val>
                                        </p:tav>
                                      </p:tavLst>
                                    </p:anim>
                                    <p:anim calcmode="lin" valueType="num">
                                      <p:cBhvr additive="base">
                                        <p:cTn id="8" dur="500" fill="hold"/>
                                        <p:tgtEl>
                                          <p:spTgt spid="1771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7719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7158"/>
                                        </p:tgtEl>
                                        <p:attrNameLst>
                                          <p:attrName>style.visibility</p:attrName>
                                        </p:attrNameLst>
                                      </p:cBhvr>
                                      <p:to>
                                        <p:strVal val="visible"/>
                                      </p:to>
                                    </p:set>
                                    <p:animEffect transition="in" filter="dissolve">
                                      <p:cBhvr>
                                        <p:cTn id="17" dur="500"/>
                                        <p:tgtEl>
                                          <p:spTgt spid="1771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7192">
                                            <p:txEl>
                                              <p:pRg st="0" end="0"/>
                                            </p:txEl>
                                          </p:spTgt>
                                        </p:tgtEl>
                                        <p:attrNameLst>
                                          <p:attrName>style.visibility</p:attrName>
                                        </p:attrNameLst>
                                      </p:cBhvr>
                                      <p:to>
                                        <p:strVal val="visible"/>
                                      </p:to>
                                    </p:set>
                                    <p:animEffect transition="in" filter="dissolve">
                                      <p:cBhvr>
                                        <p:cTn id="22" dur="500"/>
                                        <p:tgtEl>
                                          <p:spTgt spid="17719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7186">
                                            <p:txEl>
                                              <p:pRg st="0" end="0"/>
                                            </p:txEl>
                                          </p:spTgt>
                                        </p:tgtEl>
                                        <p:attrNameLst>
                                          <p:attrName>style.visibility</p:attrName>
                                        </p:attrNameLst>
                                      </p:cBhvr>
                                      <p:to>
                                        <p:strVal val="visible"/>
                                      </p:to>
                                    </p:set>
                                    <p:animEffect transition="in" filter="dissolve">
                                      <p:cBhvr>
                                        <p:cTn id="27" dur="500"/>
                                        <p:tgtEl>
                                          <p:spTgt spid="177186">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7193">
                                            <p:txEl>
                                              <p:pRg st="0" end="0"/>
                                            </p:txEl>
                                          </p:spTgt>
                                        </p:tgtEl>
                                        <p:attrNameLst>
                                          <p:attrName>style.visibility</p:attrName>
                                        </p:attrNameLst>
                                      </p:cBhvr>
                                      <p:to>
                                        <p:strVal val="visible"/>
                                      </p:to>
                                    </p:set>
                                    <p:animEffect transition="in" filter="dissolve">
                                      <p:cBhvr>
                                        <p:cTn id="32" dur="500"/>
                                        <p:tgtEl>
                                          <p:spTgt spid="1771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8" grpId="0" animBg="1"/>
      <p:bldP spid="177186" grpId="0" build="p" autoUpdateAnimBg="0"/>
      <p:bldP spid="177192" grpId="0" build="p" autoUpdateAnimBg="0"/>
      <p:bldP spid="177193"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6943" name="Group 143"/>
          <p:cNvGrpSpPr>
            <a:grpSpLocks/>
          </p:cNvGrpSpPr>
          <p:nvPr/>
        </p:nvGrpSpPr>
        <p:grpSpPr bwMode="auto">
          <a:xfrm>
            <a:off x="2057400" y="2754313"/>
            <a:ext cx="6172200" cy="1587"/>
            <a:chOff x="1821" y="2704"/>
            <a:chExt cx="8832" cy="3579"/>
          </a:xfrm>
        </p:grpSpPr>
        <p:grpSp>
          <p:nvGrpSpPr>
            <p:cNvPr id="57702" name="Group 144"/>
            <p:cNvGrpSpPr>
              <a:grpSpLocks/>
            </p:cNvGrpSpPr>
            <p:nvPr/>
          </p:nvGrpSpPr>
          <p:grpSpPr bwMode="auto">
            <a:xfrm>
              <a:off x="1821" y="2704"/>
              <a:ext cx="2946" cy="1792"/>
              <a:chOff x="1821" y="5772"/>
              <a:chExt cx="2946" cy="1792"/>
            </a:xfrm>
          </p:grpSpPr>
          <p:sp>
            <p:nvSpPr>
              <p:cNvPr id="57709" name="Freeform 14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10" name="Freeform 14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703" name="Group 147"/>
            <p:cNvGrpSpPr>
              <a:grpSpLocks/>
            </p:cNvGrpSpPr>
            <p:nvPr/>
          </p:nvGrpSpPr>
          <p:grpSpPr bwMode="auto">
            <a:xfrm flipV="1">
              <a:off x="4764" y="4491"/>
              <a:ext cx="2946" cy="1792"/>
              <a:chOff x="1821" y="5772"/>
              <a:chExt cx="2946" cy="1792"/>
            </a:xfrm>
          </p:grpSpPr>
          <p:sp>
            <p:nvSpPr>
              <p:cNvPr id="57707" name="Freeform 14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8" name="Freeform 14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704" name="Group 150"/>
            <p:cNvGrpSpPr>
              <a:grpSpLocks/>
            </p:cNvGrpSpPr>
            <p:nvPr/>
          </p:nvGrpSpPr>
          <p:grpSpPr bwMode="auto">
            <a:xfrm>
              <a:off x="7707" y="2704"/>
              <a:ext cx="2946" cy="1792"/>
              <a:chOff x="1821" y="5772"/>
              <a:chExt cx="2946" cy="1792"/>
            </a:xfrm>
          </p:grpSpPr>
          <p:sp>
            <p:nvSpPr>
              <p:cNvPr id="57705" name="Freeform 15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6" name="Freeform 15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13" name="Group 213"/>
          <p:cNvGrpSpPr>
            <a:grpSpLocks/>
          </p:cNvGrpSpPr>
          <p:nvPr/>
        </p:nvGrpSpPr>
        <p:grpSpPr bwMode="auto">
          <a:xfrm>
            <a:off x="2057400" y="2754313"/>
            <a:ext cx="6172200" cy="1587"/>
            <a:chOff x="1821" y="2704"/>
            <a:chExt cx="8832" cy="3579"/>
          </a:xfrm>
        </p:grpSpPr>
        <p:grpSp>
          <p:nvGrpSpPr>
            <p:cNvPr id="57693" name="Group 214"/>
            <p:cNvGrpSpPr>
              <a:grpSpLocks/>
            </p:cNvGrpSpPr>
            <p:nvPr/>
          </p:nvGrpSpPr>
          <p:grpSpPr bwMode="auto">
            <a:xfrm>
              <a:off x="1821" y="2704"/>
              <a:ext cx="2946" cy="1792"/>
              <a:chOff x="1821" y="5772"/>
              <a:chExt cx="2946" cy="1792"/>
            </a:xfrm>
          </p:grpSpPr>
          <p:sp>
            <p:nvSpPr>
              <p:cNvPr id="57700" name="Freeform 2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1" name="Freeform 2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94" name="Group 217"/>
            <p:cNvGrpSpPr>
              <a:grpSpLocks/>
            </p:cNvGrpSpPr>
            <p:nvPr/>
          </p:nvGrpSpPr>
          <p:grpSpPr bwMode="auto">
            <a:xfrm flipV="1">
              <a:off x="4764" y="4491"/>
              <a:ext cx="2946" cy="1792"/>
              <a:chOff x="1821" y="5772"/>
              <a:chExt cx="2946" cy="1792"/>
            </a:xfrm>
          </p:grpSpPr>
          <p:sp>
            <p:nvSpPr>
              <p:cNvPr id="57698" name="Freeform 2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9" name="Freeform 2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95" name="Group 220"/>
            <p:cNvGrpSpPr>
              <a:grpSpLocks/>
            </p:cNvGrpSpPr>
            <p:nvPr/>
          </p:nvGrpSpPr>
          <p:grpSpPr bwMode="auto">
            <a:xfrm>
              <a:off x="7707" y="2704"/>
              <a:ext cx="2946" cy="1792"/>
              <a:chOff x="1821" y="5772"/>
              <a:chExt cx="2946" cy="1792"/>
            </a:xfrm>
          </p:grpSpPr>
          <p:sp>
            <p:nvSpPr>
              <p:cNvPr id="57696" name="Freeform 2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7" name="Freeform 2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83" name="Group 283"/>
          <p:cNvGrpSpPr>
            <a:grpSpLocks/>
          </p:cNvGrpSpPr>
          <p:nvPr/>
        </p:nvGrpSpPr>
        <p:grpSpPr bwMode="auto">
          <a:xfrm>
            <a:off x="2057400" y="2754313"/>
            <a:ext cx="6172200" cy="1587"/>
            <a:chOff x="1821" y="2704"/>
            <a:chExt cx="8832" cy="3579"/>
          </a:xfrm>
        </p:grpSpPr>
        <p:grpSp>
          <p:nvGrpSpPr>
            <p:cNvPr id="57684" name="Group 284"/>
            <p:cNvGrpSpPr>
              <a:grpSpLocks/>
            </p:cNvGrpSpPr>
            <p:nvPr/>
          </p:nvGrpSpPr>
          <p:grpSpPr bwMode="auto">
            <a:xfrm>
              <a:off x="1821" y="2704"/>
              <a:ext cx="2946" cy="1792"/>
              <a:chOff x="1821" y="5772"/>
              <a:chExt cx="2946" cy="1792"/>
            </a:xfrm>
          </p:grpSpPr>
          <p:sp>
            <p:nvSpPr>
              <p:cNvPr id="57691" name="Freeform 28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2" name="Freeform 28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85" name="Group 287"/>
            <p:cNvGrpSpPr>
              <a:grpSpLocks/>
            </p:cNvGrpSpPr>
            <p:nvPr/>
          </p:nvGrpSpPr>
          <p:grpSpPr bwMode="auto">
            <a:xfrm flipV="1">
              <a:off x="4764" y="4491"/>
              <a:ext cx="2946" cy="1792"/>
              <a:chOff x="1821" y="5772"/>
              <a:chExt cx="2946" cy="1792"/>
            </a:xfrm>
          </p:grpSpPr>
          <p:sp>
            <p:nvSpPr>
              <p:cNvPr id="57689" name="Freeform 28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0" name="Freeform 28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86" name="Group 290"/>
            <p:cNvGrpSpPr>
              <a:grpSpLocks/>
            </p:cNvGrpSpPr>
            <p:nvPr/>
          </p:nvGrpSpPr>
          <p:grpSpPr bwMode="auto">
            <a:xfrm>
              <a:off x="7707" y="2704"/>
              <a:ext cx="2946" cy="1792"/>
              <a:chOff x="1821" y="5772"/>
              <a:chExt cx="2946" cy="1792"/>
            </a:xfrm>
          </p:grpSpPr>
          <p:sp>
            <p:nvSpPr>
              <p:cNvPr id="57687" name="Freeform 29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8" name="Freeform 29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02" name="Group 2"/>
          <p:cNvGrpSpPr>
            <a:grpSpLocks/>
          </p:cNvGrpSpPr>
          <p:nvPr/>
        </p:nvGrpSpPr>
        <p:grpSpPr bwMode="auto">
          <a:xfrm>
            <a:off x="2057400" y="1411288"/>
            <a:ext cx="6172200" cy="2667000"/>
            <a:chOff x="1821" y="2704"/>
            <a:chExt cx="8832" cy="3579"/>
          </a:xfrm>
        </p:grpSpPr>
        <p:grpSp>
          <p:nvGrpSpPr>
            <p:cNvPr id="57675" name="Group 3"/>
            <p:cNvGrpSpPr>
              <a:grpSpLocks/>
            </p:cNvGrpSpPr>
            <p:nvPr/>
          </p:nvGrpSpPr>
          <p:grpSpPr bwMode="auto">
            <a:xfrm>
              <a:off x="1821" y="2704"/>
              <a:ext cx="2946" cy="1792"/>
              <a:chOff x="1821" y="5772"/>
              <a:chExt cx="2946" cy="1792"/>
            </a:xfrm>
          </p:grpSpPr>
          <p:sp>
            <p:nvSpPr>
              <p:cNvPr id="57682" name="Freeform 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3" name="Freeform 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76" name="Group 6"/>
            <p:cNvGrpSpPr>
              <a:grpSpLocks/>
            </p:cNvGrpSpPr>
            <p:nvPr/>
          </p:nvGrpSpPr>
          <p:grpSpPr bwMode="auto">
            <a:xfrm flipV="1">
              <a:off x="4764" y="4491"/>
              <a:ext cx="2946" cy="1792"/>
              <a:chOff x="1821" y="5772"/>
              <a:chExt cx="2946" cy="1792"/>
            </a:xfrm>
          </p:grpSpPr>
          <p:sp>
            <p:nvSpPr>
              <p:cNvPr id="57680" name="Freeform 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1" name="Freeform 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77" name="Group 9"/>
            <p:cNvGrpSpPr>
              <a:grpSpLocks/>
            </p:cNvGrpSpPr>
            <p:nvPr/>
          </p:nvGrpSpPr>
          <p:grpSpPr bwMode="auto">
            <a:xfrm>
              <a:off x="7707" y="2704"/>
              <a:ext cx="2946" cy="1792"/>
              <a:chOff x="1821" y="5772"/>
              <a:chExt cx="2946" cy="1792"/>
            </a:xfrm>
          </p:grpSpPr>
          <p:sp>
            <p:nvSpPr>
              <p:cNvPr id="57678" name="Freeform 1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9" name="Freeform 1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12" name="Group 12"/>
          <p:cNvGrpSpPr>
            <a:grpSpLocks/>
          </p:cNvGrpSpPr>
          <p:nvPr/>
        </p:nvGrpSpPr>
        <p:grpSpPr bwMode="auto">
          <a:xfrm>
            <a:off x="2057400" y="1404938"/>
            <a:ext cx="6172200" cy="2667000"/>
            <a:chOff x="1821" y="2704"/>
            <a:chExt cx="8832" cy="3579"/>
          </a:xfrm>
        </p:grpSpPr>
        <p:grpSp>
          <p:nvGrpSpPr>
            <p:cNvPr id="57666" name="Group 13"/>
            <p:cNvGrpSpPr>
              <a:grpSpLocks/>
            </p:cNvGrpSpPr>
            <p:nvPr/>
          </p:nvGrpSpPr>
          <p:grpSpPr bwMode="auto">
            <a:xfrm>
              <a:off x="1821" y="2704"/>
              <a:ext cx="2946" cy="1792"/>
              <a:chOff x="1821" y="5772"/>
              <a:chExt cx="2946" cy="1792"/>
            </a:xfrm>
          </p:grpSpPr>
          <p:sp>
            <p:nvSpPr>
              <p:cNvPr id="57673" name="Freeform 1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4" name="Freeform 1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67" name="Group 16"/>
            <p:cNvGrpSpPr>
              <a:grpSpLocks/>
            </p:cNvGrpSpPr>
            <p:nvPr/>
          </p:nvGrpSpPr>
          <p:grpSpPr bwMode="auto">
            <a:xfrm flipV="1">
              <a:off x="4764" y="4491"/>
              <a:ext cx="2946" cy="1792"/>
              <a:chOff x="1821" y="5772"/>
              <a:chExt cx="2946" cy="1792"/>
            </a:xfrm>
          </p:grpSpPr>
          <p:sp>
            <p:nvSpPr>
              <p:cNvPr id="57671" name="Freeform 1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2" name="Freeform 1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68" name="Group 19"/>
            <p:cNvGrpSpPr>
              <a:grpSpLocks/>
            </p:cNvGrpSpPr>
            <p:nvPr/>
          </p:nvGrpSpPr>
          <p:grpSpPr bwMode="auto">
            <a:xfrm>
              <a:off x="7707" y="2704"/>
              <a:ext cx="2946" cy="1792"/>
              <a:chOff x="1821" y="5772"/>
              <a:chExt cx="2946" cy="1792"/>
            </a:xfrm>
          </p:grpSpPr>
          <p:sp>
            <p:nvSpPr>
              <p:cNvPr id="57669" name="Freeform 2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0" name="Freeform 2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23" name="Group 323"/>
          <p:cNvGrpSpPr>
            <a:grpSpLocks/>
          </p:cNvGrpSpPr>
          <p:nvPr/>
        </p:nvGrpSpPr>
        <p:grpSpPr bwMode="auto">
          <a:xfrm>
            <a:off x="2057400" y="1414463"/>
            <a:ext cx="6172200" cy="2667000"/>
            <a:chOff x="1821" y="2704"/>
            <a:chExt cx="8832" cy="3579"/>
          </a:xfrm>
        </p:grpSpPr>
        <p:grpSp>
          <p:nvGrpSpPr>
            <p:cNvPr id="57657" name="Group 324"/>
            <p:cNvGrpSpPr>
              <a:grpSpLocks/>
            </p:cNvGrpSpPr>
            <p:nvPr/>
          </p:nvGrpSpPr>
          <p:grpSpPr bwMode="auto">
            <a:xfrm>
              <a:off x="1821" y="2704"/>
              <a:ext cx="2946" cy="1792"/>
              <a:chOff x="1821" y="5772"/>
              <a:chExt cx="2946" cy="1792"/>
            </a:xfrm>
          </p:grpSpPr>
          <p:sp>
            <p:nvSpPr>
              <p:cNvPr id="57664" name="Freeform 3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5" name="Freeform 3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8" name="Group 327"/>
            <p:cNvGrpSpPr>
              <a:grpSpLocks/>
            </p:cNvGrpSpPr>
            <p:nvPr/>
          </p:nvGrpSpPr>
          <p:grpSpPr bwMode="auto">
            <a:xfrm flipV="1">
              <a:off x="4764" y="4491"/>
              <a:ext cx="2946" cy="1792"/>
              <a:chOff x="1821" y="5772"/>
              <a:chExt cx="2946" cy="1792"/>
            </a:xfrm>
          </p:grpSpPr>
          <p:sp>
            <p:nvSpPr>
              <p:cNvPr id="57662" name="Freeform 3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3" name="Freeform 3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9" name="Group 330"/>
            <p:cNvGrpSpPr>
              <a:grpSpLocks/>
            </p:cNvGrpSpPr>
            <p:nvPr/>
          </p:nvGrpSpPr>
          <p:grpSpPr bwMode="auto">
            <a:xfrm>
              <a:off x="7707" y="2704"/>
              <a:ext cx="2946" cy="1792"/>
              <a:chOff x="1821" y="5772"/>
              <a:chExt cx="2946" cy="1792"/>
            </a:xfrm>
          </p:grpSpPr>
          <p:sp>
            <p:nvSpPr>
              <p:cNvPr id="57660" name="Freeform 3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1" name="Freeform 3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82" name="Group 82"/>
          <p:cNvGrpSpPr>
            <a:grpSpLocks/>
          </p:cNvGrpSpPr>
          <p:nvPr/>
        </p:nvGrpSpPr>
        <p:grpSpPr bwMode="auto">
          <a:xfrm>
            <a:off x="2057400" y="1752600"/>
            <a:ext cx="6172200" cy="2001838"/>
            <a:chOff x="1821" y="2704"/>
            <a:chExt cx="8832" cy="3579"/>
          </a:xfrm>
        </p:grpSpPr>
        <p:grpSp>
          <p:nvGrpSpPr>
            <p:cNvPr id="57648" name="Group 83"/>
            <p:cNvGrpSpPr>
              <a:grpSpLocks/>
            </p:cNvGrpSpPr>
            <p:nvPr/>
          </p:nvGrpSpPr>
          <p:grpSpPr bwMode="auto">
            <a:xfrm>
              <a:off x="1821" y="2704"/>
              <a:ext cx="2946" cy="1792"/>
              <a:chOff x="1821" y="5772"/>
              <a:chExt cx="2946" cy="1792"/>
            </a:xfrm>
          </p:grpSpPr>
          <p:sp>
            <p:nvSpPr>
              <p:cNvPr id="57655" name="Freeform 8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6" name="Freeform 8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9" name="Group 86"/>
            <p:cNvGrpSpPr>
              <a:grpSpLocks/>
            </p:cNvGrpSpPr>
            <p:nvPr/>
          </p:nvGrpSpPr>
          <p:grpSpPr bwMode="auto">
            <a:xfrm flipV="1">
              <a:off x="4764" y="4491"/>
              <a:ext cx="2946" cy="1792"/>
              <a:chOff x="1821" y="5772"/>
              <a:chExt cx="2946" cy="1792"/>
            </a:xfrm>
          </p:grpSpPr>
          <p:sp>
            <p:nvSpPr>
              <p:cNvPr id="57653" name="Freeform 8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4" name="Freeform 8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0" name="Group 89"/>
            <p:cNvGrpSpPr>
              <a:grpSpLocks/>
            </p:cNvGrpSpPr>
            <p:nvPr/>
          </p:nvGrpSpPr>
          <p:grpSpPr bwMode="auto">
            <a:xfrm>
              <a:off x="7707" y="2704"/>
              <a:ext cx="2946" cy="1792"/>
              <a:chOff x="1821" y="5772"/>
              <a:chExt cx="2946" cy="1792"/>
            </a:xfrm>
          </p:grpSpPr>
          <p:sp>
            <p:nvSpPr>
              <p:cNvPr id="57651" name="Freeform 9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2" name="Freeform 9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73" name="Group 173"/>
          <p:cNvGrpSpPr>
            <a:grpSpLocks/>
          </p:cNvGrpSpPr>
          <p:nvPr/>
        </p:nvGrpSpPr>
        <p:grpSpPr bwMode="auto">
          <a:xfrm>
            <a:off x="2057400" y="1754188"/>
            <a:ext cx="6172200" cy="2001837"/>
            <a:chOff x="1821" y="2704"/>
            <a:chExt cx="8832" cy="3579"/>
          </a:xfrm>
        </p:grpSpPr>
        <p:grpSp>
          <p:nvGrpSpPr>
            <p:cNvPr id="57639" name="Group 174"/>
            <p:cNvGrpSpPr>
              <a:grpSpLocks/>
            </p:cNvGrpSpPr>
            <p:nvPr/>
          </p:nvGrpSpPr>
          <p:grpSpPr bwMode="auto">
            <a:xfrm>
              <a:off x="1821" y="2704"/>
              <a:ext cx="2946" cy="1792"/>
              <a:chOff x="1821" y="5772"/>
              <a:chExt cx="2946" cy="1792"/>
            </a:xfrm>
          </p:grpSpPr>
          <p:sp>
            <p:nvSpPr>
              <p:cNvPr id="57646" name="Freeform 17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7" name="Freeform 17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0" name="Group 177"/>
            <p:cNvGrpSpPr>
              <a:grpSpLocks/>
            </p:cNvGrpSpPr>
            <p:nvPr/>
          </p:nvGrpSpPr>
          <p:grpSpPr bwMode="auto">
            <a:xfrm flipV="1">
              <a:off x="4764" y="4491"/>
              <a:ext cx="2946" cy="1792"/>
              <a:chOff x="1821" y="5772"/>
              <a:chExt cx="2946" cy="1792"/>
            </a:xfrm>
          </p:grpSpPr>
          <p:sp>
            <p:nvSpPr>
              <p:cNvPr id="57644" name="Freeform 17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5" name="Freeform 17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1" name="Group 180"/>
            <p:cNvGrpSpPr>
              <a:grpSpLocks/>
            </p:cNvGrpSpPr>
            <p:nvPr/>
          </p:nvGrpSpPr>
          <p:grpSpPr bwMode="auto">
            <a:xfrm>
              <a:off x="7707" y="2704"/>
              <a:ext cx="2946" cy="1792"/>
              <a:chOff x="1821" y="5772"/>
              <a:chExt cx="2946" cy="1792"/>
            </a:xfrm>
          </p:grpSpPr>
          <p:sp>
            <p:nvSpPr>
              <p:cNvPr id="57642" name="Freeform 18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3" name="Freeform 18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83" name="Group 183"/>
          <p:cNvGrpSpPr>
            <a:grpSpLocks/>
          </p:cNvGrpSpPr>
          <p:nvPr/>
        </p:nvGrpSpPr>
        <p:grpSpPr bwMode="auto">
          <a:xfrm>
            <a:off x="2057400" y="1752600"/>
            <a:ext cx="6172200" cy="2001838"/>
            <a:chOff x="1821" y="2704"/>
            <a:chExt cx="8832" cy="3579"/>
          </a:xfrm>
        </p:grpSpPr>
        <p:grpSp>
          <p:nvGrpSpPr>
            <p:cNvPr id="57630" name="Group 184"/>
            <p:cNvGrpSpPr>
              <a:grpSpLocks/>
            </p:cNvGrpSpPr>
            <p:nvPr/>
          </p:nvGrpSpPr>
          <p:grpSpPr bwMode="auto">
            <a:xfrm>
              <a:off x="1821" y="2704"/>
              <a:ext cx="2946" cy="1792"/>
              <a:chOff x="1821" y="5772"/>
              <a:chExt cx="2946" cy="1792"/>
            </a:xfrm>
          </p:grpSpPr>
          <p:sp>
            <p:nvSpPr>
              <p:cNvPr id="57637" name="Freeform 18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8" name="Freeform 18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31" name="Group 187"/>
            <p:cNvGrpSpPr>
              <a:grpSpLocks/>
            </p:cNvGrpSpPr>
            <p:nvPr/>
          </p:nvGrpSpPr>
          <p:grpSpPr bwMode="auto">
            <a:xfrm flipV="1">
              <a:off x="4764" y="4491"/>
              <a:ext cx="2946" cy="1792"/>
              <a:chOff x="1821" y="5772"/>
              <a:chExt cx="2946" cy="1792"/>
            </a:xfrm>
          </p:grpSpPr>
          <p:sp>
            <p:nvSpPr>
              <p:cNvPr id="57635" name="Freeform 18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6" name="Freeform 18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32" name="Group 190"/>
            <p:cNvGrpSpPr>
              <a:grpSpLocks/>
            </p:cNvGrpSpPr>
            <p:nvPr/>
          </p:nvGrpSpPr>
          <p:grpSpPr bwMode="auto">
            <a:xfrm>
              <a:off x="7707" y="2704"/>
              <a:ext cx="2946" cy="1792"/>
              <a:chOff x="1821" y="5772"/>
              <a:chExt cx="2946" cy="1792"/>
            </a:xfrm>
          </p:grpSpPr>
          <p:sp>
            <p:nvSpPr>
              <p:cNvPr id="57633" name="Freeform 19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4" name="Freeform 19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13" name="Group 313"/>
          <p:cNvGrpSpPr>
            <a:grpSpLocks/>
          </p:cNvGrpSpPr>
          <p:nvPr/>
        </p:nvGrpSpPr>
        <p:grpSpPr bwMode="auto">
          <a:xfrm>
            <a:off x="2057400" y="1752600"/>
            <a:ext cx="6172200" cy="2001838"/>
            <a:chOff x="1821" y="2704"/>
            <a:chExt cx="8832" cy="3579"/>
          </a:xfrm>
        </p:grpSpPr>
        <p:grpSp>
          <p:nvGrpSpPr>
            <p:cNvPr id="57621" name="Group 314"/>
            <p:cNvGrpSpPr>
              <a:grpSpLocks/>
            </p:cNvGrpSpPr>
            <p:nvPr/>
          </p:nvGrpSpPr>
          <p:grpSpPr bwMode="auto">
            <a:xfrm>
              <a:off x="1821" y="2704"/>
              <a:ext cx="2946" cy="1792"/>
              <a:chOff x="1821" y="5772"/>
              <a:chExt cx="2946" cy="1792"/>
            </a:xfrm>
          </p:grpSpPr>
          <p:sp>
            <p:nvSpPr>
              <p:cNvPr id="57628" name="Freeform 3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9" name="Freeform 3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22" name="Group 317"/>
            <p:cNvGrpSpPr>
              <a:grpSpLocks/>
            </p:cNvGrpSpPr>
            <p:nvPr/>
          </p:nvGrpSpPr>
          <p:grpSpPr bwMode="auto">
            <a:xfrm flipV="1">
              <a:off x="4764" y="4491"/>
              <a:ext cx="2946" cy="1792"/>
              <a:chOff x="1821" y="5772"/>
              <a:chExt cx="2946" cy="1792"/>
            </a:xfrm>
          </p:grpSpPr>
          <p:sp>
            <p:nvSpPr>
              <p:cNvPr id="57626" name="Freeform 3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7" name="Freeform 3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23" name="Group 320"/>
            <p:cNvGrpSpPr>
              <a:grpSpLocks/>
            </p:cNvGrpSpPr>
            <p:nvPr/>
          </p:nvGrpSpPr>
          <p:grpSpPr bwMode="auto">
            <a:xfrm>
              <a:off x="7707" y="2704"/>
              <a:ext cx="2946" cy="1792"/>
              <a:chOff x="1821" y="5772"/>
              <a:chExt cx="2946" cy="1792"/>
            </a:xfrm>
          </p:grpSpPr>
          <p:sp>
            <p:nvSpPr>
              <p:cNvPr id="57624" name="Freeform 3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5" name="Freeform 3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72" name="Group 72"/>
          <p:cNvGrpSpPr>
            <a:grpSpLocks/>
          </p:cNvGrpSpPr>
          <p:nvPr/>
        </p:nvGrpSpPr>
        <p:grpSpPr bwMode="auto">
          <a:xfrm>
            <a:off x="2057400" y="2071688"/>
            <a:ext cx="6172200" cy="1335087"/>
            <a:chOff x="1821" y="2704"/>
            <a:chExt cx="8832" cy="3579"/>
          </a:xfrm>
        </p:grpSpPr>
        <p:grpSp>
          <p:nvGrpSpPr>
            <p:cNvPr id="57612" name="Group 73"/>
            <p:cNvGrpSpPr>
              <a:grpSpLocks/>
            </p:cNvGrpSpPr>
            <p:nvPr/>
          </p:nvGrpSpPr>
          <p:grpSpPr bwMode="auto">
            <a:xfrm>
              <a:off x="1821" y="2704"/>
              <a:ext cx="2946" cy="1792"/>
              <a:chOff x="1821" y="5772"/>
              <a:chExt cx="2946" cy="1792"/>
            </a:xfrm>
          </p:grpSpPr>
          <p:sp>
            <p:nvSpPr>
              <p:cNvPr id="57619" name="Freeform 7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0" name="Freeform 7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13" name="Group 76"/>
            <p:cNvGrpSpPr>
              <a:grpSpLocks/>
            </p:cNvGrpSpPr>
            <p:nvPr/>
          </p:nvGrpSpPr>
          <p:grpSpPr bwMode="auto">
            <a:xfrm flipV="1">
              <a:off x="4764" y="4491"/>
              <a:ext cx="2946" cy="1792"/>
              <a:chOff x="1821" y="5772"/>
              <a:chExt cx="2946" cy="1792"/>
            </a:xfrm>
          </p:grpSpPr>
          <p:sp>
            <p:nvSpPr>
              <p:cNvPr id="57617" name="Freeform 7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8" name="Freeform 7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14" name="Group 79"/>
            <p:cNvGrpSpPr>
              <a:grpSpLocks/>
            </p:cNvGrpSpPr>
            <p:nvPr/>
          </p:nvGrpSpPr>
          <p:grpSpPr bwMode="auto">
            <a:xfrm>
              <a:off x="7707" y="2704"/>
              <a:ext cx="2946" cy="1792"/>
              <a:chOff x="1821" y="5772"/>
              <a:chExt cx="2946" cy="1792"/>
            </a:xfrm>
          </p:grpSpPr>
          <p:sp>
            <p:nvSpPr>
              <p:cNvPr id="57615" name="Freeform 8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6" name="Freeform 8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63" name="Group 163"/>
          <p:cNvGrpSpPr>
            <a:grpSpLocks/>
          </p:cNvGrpSpPr>
          <p:nvPr/>
        </p:nvGrpSpPr>
        <p:grpSpPr bwMode="auto">
          <a:xfrm>
            <a:off x="2057400" y="2068513"/>
            <a:ext cx="6172200" cy="1335087"/>
            <a:chOff x="1821" y="2704"/>
            <a:chExt cx="8832" cy="3579"/>
          </a:xfrm>
        </p:grpSpPr>
        <p:grpSp>
          <p:nvGrpSpPr>
            <p:cNvPr id="57603" name="Group 164"/>
            <p:cNvGrpSpPr>
              <a:grpSpLocks/>
            </p:cNvGrpSpPr>
            <p:nvPr/>
          </p:nvGrpSpPr>
          <p:grpSpPr bwMode="auto">
            <a:xfrm>
              <a:off x="1821" y="2704"/>
              <a:ext cx="2946" cy="1792"/>
              <a:chOff x="1821" y="5772"/>
              <a:chExt cx="2946" cy="1792"/>
            </a:xfrm>
          </p:grpSpPr>
          <p:sp>
            <p:nvSpPr>
              <p:cNvPr id="57610" name="Freeform 16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1" name="Freeform 16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04" name="Group 167"/>
            <p:cNvGrpSpPr>
              <a:grpSpLocks/>
            </p:cNvGrpSpPr>
            <p:nvPr/>
          </p:nvGrpSpPr>
          <p:grpSpPr bwMode="auto">
            <a:xfrm flipV="1">
              <a:off x="4764" y="4491"/>
              <a:ext cx="2946" cy="1792"/>
              <a:chOff x="1821" y="5772"/>
              <a:chExt cx="2946" cy="1792"/>
            </a:xfrm>
          </p:grpSpPr>
          <p:sp>
            <p:nvSpPr>
              <p:cNvPr id="57608" name="Freeform 16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9" name="Freeform 16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05" name="Group 170"/>
            <p:cNvGrpSpPr>
              <a:grpSpLocks/>
            </p:cNvGrpSpPr>
            <p:nvPr/>
          </p:nvGrpSpPr>
          <p:grpSpPr bwMode="auto">
            <a:xfrm>
              <a:off x="7707" y="2704"/>
              <a:ext cx="2946" cy="1792"/>
              <a:chOff x="1821" y="5772"/>
              <a:chExt cx="2946" cy="1792"/>
            </a:xfrm>
          </p:grpSpPr>
          <p:sp>
            <p:nvSpPr>
              <p:cNvPr id="57606" name="Freeform 17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7" name="Freeform 17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93" name="Group 193"/>
          <p:cNvGrpSpPr>
            <a:grpSpLocks/>
          </p:cNvGrpSpPr>
          <p:nvPr/>
        </p:nvGrpSpPr>
        <p:grpSpPr bwMode="auto">
          <a:xfrm>
            <a:off x="2057400" y="2068513"/>
            <a:ext cx="6172200" cy="1335087"/>
            <a:chOff x="1821" y="2704"/>
            <a:chExt cx="8832" cy="3579"/>
          </a:xfrm>
        </p:grpSpPr>
        <p:grpSp>
          <p:nvGrpSpPr>
            <p:cNvPr id="57594" name="Group 194"/>
            <p:cNvGrpSpPr>
              <a:grpSpLocks/>
            </p:cNvGrpSpPr>
            <p:nvPr/>
          </p:nvGrpSpPr>
          <p:grpSpPr bwMode="auto">
            <a:xfrm>
              <a:off x="1821" y="2704"/>
              <a:ext cx="2946" cy="1792"/>
              <a:chOff x="1821" y="5772"/>
              <a:chExt cx="2946" cy="1792"/>
            </a:xfrm>
          </p:grpSpPr>
          <p:sp>
            <p:nvSpPr>
              <p:cNvPr id="57601" name="Freeform 19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2" name="Freeform 19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95" name="Group 197"/>
            <p:cNvGrpSpPr>
              <a:grpSpLocks/>
            </p:cNvGrpSpPr>
            <p:nvPr/>
          </p:nvGrpSpPr>
          <p:grpSpPr bwMode="auto">
            <a:xfrm flipV="1">
              <a:off x="4764" y="4491"/>
              <a:ext cx="2946" cy="1792"/>
              <a:chOff x="1821" y="5772"/>
              <a:chExt cx="2946" cy="1792"/>
            </a:xfrm>
          </p:grpSpPr>
          <p:sp>
            <p:nvSpPr>
              <p:cNvPr id="57599" name="Freeform 19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0" name="Freeform 19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96" name="Group 200"/>
            <p:cNvGrpSpPr>
              <a:grpSpLocks/>
            </p:cNvGrpSpPr>
            <p:nvPr/>
          </p:nvGrpSpPr>
          <p:grpSpPr bwMode="auto">
            <a:xfrm>
              <a:off x="7707" y="2704"/>
              <a:ext cx="2946" cy="1792"/>
              <a:chOff x="1821" y="5772"/>
              <a:chExt cx="2946" cy="1792"/>
            </a:xfrm>
          </p:grpSpPr>
          <p:sp>
            <p:nvSpPr>
              <p:cNvPr id="57597" name="Freeform 20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8" name="Freeform 20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03" name="Group 303"/>
          <p:cNvGrpSpPr>
            <a:grpSpLocks/>
          </p:cNvGrpSpPr>
          <p:nvPr/>
        </p:nvGrpSpPr>
        <p:grpSpPr bwMode="auto">
          <a:xfrm>
            <a:off x="2057400" y="2068513"/>
            <a:ext cx="6172200" cy="1335087"/>
            <a:chOff x="1821" y="2704"/>
            <a:chExt cx="8832" cy="3579"/>
          </a:xfrm>
        </p:grpSpPr>
        <p:grpSp>
          <p:nvGrpSpPr>
            <p:cNvPr id="57585" name="Group 304"/>
            <p:cNvGrpSpPr>
              <a:grpSpLocks/>
            </p:cNvGrpSpPr>
            <p:nvPr/>
          </p:nvGrpSpPr>
          <p:grpSpPr bwMode="auto">
            <a:xfrm>
              <a:off x="1821" y="2704"/>
              <a:ext cx="2946" cy="1792"/>
              <a:chOff x="1821" y="5772"/>
              <a:chExt cx="2946" cy="1792"/>
            </a:xfrm>
          </p:grpSpPr>
          <p:sp>
            <p:nvSpPr>
              <p:cNvPr id="57592" name="Freeform 30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3" name="Freeform 30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86" name="Group 307"/>
            <p:cNvGrpSpPr>
              <a:grpSpLocks/>
            </p:cNvGrpSpPr>
            <p:nvPr/>
          </p:nvGrpSpPr>
          <p:grpSpPr bwMode="auto">
            <a:xfrm flipV="1">
              <a:off x="4764" y="4491"/>
              <a:ext cx="2946" cy="1792"/>
              <a:chOff x="1821" y="5772"/>
              <a:chExt cx="2946" cy="1792"/>
            </a:xfrm>
          </p:grpSpPr>
          <p:sp>
            <p:nvSpPr>
              <p:cNvPr id="57590" name="Freeform 30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1" name="Freeform 30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87" name="Group 310"/>
            <p:cNvGrpSpPr>
              <a:grpSpLocks/>
            </p:cNvGrpSpPr>
            <p:nvPr/>
          </p:nvGrpSpPr>
          <p:grpSpPr bwMode="auto">
            <a:xfrm>
              <a:off x="7707" y="2704"/>
              <a:ext cx="2946" cy="1792"/>
              <a:chOff x="1821" y="5772"/>
              <a:chExt cx="2946" cy="1792"/>
            </a:xfrm>
          </p:grpSpPr>
          <p:sp>
            <p:nvSpPr>
              <p:cNvPr id="57588" name="Freeform 3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9" name="Freeform 3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62" name="Group 62"/>
          <p:cNvGrpSpPr>
            <a:grpSpLocks/>
          </p:cNvGrpSpPr>
          <p:nvPr/>
        </p:nvGrpSpPr>
        <p:grpSpPr bwMode="auto">
          <a:xfrm>
            <a:off x="2057400" y="2420938"/>
            <a:ext cx="6172200" cy="666750"/>
            <a:chOff x="1821" y="2704"/>
            <a:chExt cx="8832" cy="3579"/>
          </a:xfrm>
        </p:grpSpPr>
        <p:grpSp>
          <p:nvGrpSpPr>
            <p:cNvPr id="57576" name="Group 63"/>
            <p:cNvGrpSpPr>
              <a:grpSpLocks/>
            </p:cNvGrpSpPr>
            <p:nvPr/>
          </p:nvGrpSpPr>
          <p:grpSpPr bwMode="auto">
            <a:xfrm>
              <a:off x="1821" y="2704"/>
              <a:ext cx="2946" cy="1792"/>
              <a:chOff x="1821" y="5772"/>
              <a:chExt cx="2946" cy="1792"/>
            </a:xfrm>
          </p:grpSpPr>
          <p:sp>
            <p:nvSpPr>
              <p:cNvPr id="57583" name="Freeform 6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4" name="Freeform 6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77" name="Group 66"/>
            <p:cNvGrpSpPr>
              <a:grpSpLocks/>
            </p:cNvGrpSpPr>
            <p:nvPr/>
          </p:nvGrpSpPr>
          <p:grpSpPr bwMode="auto">
            <a:xfrm flipV="1">
              <a:off x="4764" y="4491"/>
              <a:ext cx="2946" cy="1792"/>
              <a:chOff x="1821" y="5772"/>
              <a:chExt cx="2946" cy="1792"/>
            </a:xfrm>
          </p:grpSpPr>
          <p:sp>
            <p:nvSpPr>
              <p:cNvPr id="57581" name="Freeform 6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2" name="Freeform 6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78" name="Group 69"/>
            <p:cNvGrpSpPr>
              <a:grpSpLocks/>
            </p:cNvGrpSpPr>
            <p:nvPr/>
          </p:nvGrpSpPr>
          <p:grpSpPr bwMode="auto">
            <a:xfrm>
              <a:off x="7707" y="2704"/>
              <a:ext cx="2946" cy="1792"/>
              <a:chOff x="1821" y="5772"/>
              <a:chExt cx="2946" cy="1792"/>
            </a:xfrm>
          </p:grpSpPr>
          <p:sp>
            <p:nvSpPr>
              <p:cNvPr id="57579" name="Freeform 7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0" name="Freeform 7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53" name="Group 153"/>
          <p:cNvGrpSpPr>
            <a:grpSpLocks/>
          </p:cNvGrpSpPr>
          <p:nvPr/>
        </p:nvGrpSpPr>
        <p:grpSpPr bwMode="auto">
          <a:xfrm>
            <a:off x="2057400" y="2416175"/>
            <a:ext cx="6172200" cy="666750"/>
            <a:chOff x="1821" y="2704"/>
            <a:chExt cx="8832" cy="3579"/>
          </a:xfrm>
        </p:grpSpPr>
        <p:grpSp>
          <p:nvGrpSpPr>
            <p:cNvPr id="57567" name="Group 154"/>
            <p:cNvGrpSpPr>
              <a:grpSpLocks/>
            </p:cNvGrpSpPr>
            <p:nvPr/>
          </p:nvGrpSpPr>
          <p:grpSpPr bwMode="auto">
            <a:xfrm>
              <a:off x="1821" y="2704"/>
              <a:ext cx="2946" cy="1792"/>
              <a:chOff x="1821" y="5772"/>
              <a:chExt cx="2946" cy="1792"/>
            </a:xfrm>
          </p:grpSpPr>
          <p:sp>
            <p:nvSpPr>
              <p:cNvPr id="57574" name="Freeform 15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5" name="Freeform 15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8" name="Group 157"/>
            <p:cNvGrpSpPr>
              <a:grpSpLocks/>
            </p:cNvGrpSpPr>
            <p:nvPr/>
          </p:nvGrpSpPr>
          <p:grpSpPr bwMode="auto">
            <a:xfrm flipV="1">
              <a:off x="4764" y="4491"/>
              <a:ext cx="2946" cy="1792"/>
              <a:chOff x="1821" y="5772"/>
              <a:chExt cx="2946" cy="1792"/>
            </a:xfrm>
          </p:grpSpPr>
          <p:sp>
            <p:nvSpPr>
              <p:cNvPr id="57572" name="Freeform 15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3" name="Freeform 15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9" name="Group 160"/>
            <p:cNvGrpSpPr>
              <a:grpSpLocks/>
            </p:cNvGrpSpPr>
            <p:nvPr/>
          </p:nvGrpSpPr>
          <p:grpSpPr bwMode="auto">
            <a:xfrm>
              <a:off x="7707" y="2704"/>
              <a:ext cx="2946" cy="1792"/>
              <a:chOff x="1821" y="5772"/>
              <a:chExt cx="2946" cy="1792"/>
            </a:xfrm>
          </p:grpSpPr>
          <p:sp>
            <p:nvSpPr>
              <p:cNvPr id="57570" name="Freeform 16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1" name="Freeform 16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03" name="Group 203"/>
          <p:cNvGrpSpPr>
            <a:grpSpLocks/>
          </p:cNvGrpSpPr>
          <p:nvPr/>
        </p:nvGrpSpPr>
        <p:grpSpPr bwMode="auto">
          <a:xfrm>
            <a:off x="2057400" y="2416175"/>
            <a:ext cx="6172200" cy="666750"/>
            <a:chOff x="1821" y="2704"/>
            <a:chExt cx="8832" cy="3579"/>
          </a:xfrm>
        </p:grpSpPr>
        <p:grpSp>
          <p:nvGrpSpPr>
            <p:cNvPr id="57558" name="Group 204"/>
            <p:cNvGrpSpPr>
              <a:grpSpLocks/>
            </p:cNvGrpSpPr>
            <p:nvPr/>
          </p:nvGrpSpPr>
          <p:grpSpPr bwMode="auto">
            <a:xfrm>
              <a:off x="1821" y="2704"/>
              <a:ext cx="2946" cy="1792"/>
              <a:chOff x="1821" y="5772"/>
              <a:chExt cx="2946" cy="1792"/>
            </a:xfrm>
          </p:grpSpPr>
          <p:sp>
            <p:nvSpPr>
              <p:cNvPr id="57565" name="Freeform 20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6" name="Freeform 20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9" name="Group 207"/>
            <p:cNvGrpSpPr>
              <a:grpSpLocks/>
            </p:cNvGrpSpPr>
            <p:nvPr/>
          </p:nvGrpSpPr>
          <p:grpSpPr bwMode="auto">
            <a:xfrm flipV="1">
              <a:off x="4764" y="4491"/>
              <a:ext cx="2946" cy="1792"/>
              <a:chOff x="1821" y="5772"/>
              <a:chExt cx="2946" cy="1792"/>
            </a:xfrm>
          </p:grpSpPr>
          <p:sp>
            <p:nvSpPr>
              <p:cNvPr id="57563" name="Freeform 20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4" name="Freeform 20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0" name="Group 210"/>
            <p:cNvGrpSpPr>
              <a:grpSpLocks/>
            </p:cNvGrpSpPr>
            <p:nvPr/>
          </p:nvGrpSpPr>
          <p:grpSpPr bwMode="auto">
            <a:xfrm>
              <a:off x="7707" y="2704"/>
              <a:ext cx="2946" cy="1792"/>
              <a:chOff x="1821" y="5772"/>
              <a:chExt cx="2946" cy="1792"/>
            </a:xfrm>
          </p:grpSpPr>
          <p:sp>
            <p:nvSpPr>
              <p:cNvPr id="57561" name="Freeform 2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2" name="Freeform 2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93" name="Group 293"/>
          <p:cNvGrpSpPr>
            <a:grpSpLocks/>
          </p:cNvGrpSpPr>
          <p:nvPr/>
        </p:nvGrpSpPr>
        <p:grpSpPr bwMode="auto">
          <a:xfrm>
            <a:off x="2057400" y="2416175"/>
            <a:ext cx="6172200" cy="666750"/>
            <a:chOff x="1821" y="2704"/>
            <a:chExt cx="8832" cy="3579"/>
          </a:xfrm>
        </p:grpSpPr>
        <p:grpSp>
          <p:nvGrpSpPr>
            <p:cNvPr id="57549" name="Group 294"/>
            <p:cNvGrpSpPr>
              <a:grpSpLocks/>
            </p:cNvGrpSpPr>
            <p:nvPr/>
          </p:nvGrpSpPr>
          <p:grpSpPr bwMode="auto">
            <a:xfrm>
              <a:off x="1821" y="2704"/>
              <a:ext cx="2946" cy="1792"/>
              <a:chOff x="1821" y="5772"/>
              <a:chExt cx="2946" cy="1792"/>
            </a:xfrm>
          </p:grpSpPr>
          <p:sp>
            <p:nvSpPr>
              <p:cNvPr id="57556" name="Freeform 29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7" name="Freeform 29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0" name="Group 297"/>
            <p:cNvGrpSpPr>
              <a:grpSpLocks/>
            </p:cNvGrpSpPr>
            <p:nvPr/>
          </p:nvGrpSpPr>
          <p:grpSpPr bwMode="auto">
            <a:xfrm flipV="1">
              <a:off x="4764" y="4491"/>
              <a:ext cx="2946" cy="1792"/>
              <a:chOff x="1821" y="5772"/>
              <a:chExt cx="2946" cy="1792"/>
            </a:xfrm>
          </p:grpSpPr>
          <p:sp>
            <p:nvSpPr>
              <p:cNvPr id="57554" name="Freeform 29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5" name="Freeform 29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1" name="Group 300"/>
            <p:cNvGrpSpPr>
              <a:grpSpLocks/>
            </p:cNvGrpSpPr>
            <p:nvPr/>
          </p:nvGrpSpPr>
          <p:grpSpPr bwMode="auto">
            <a:xfrm>
              <a:off x="7707" y="2704"/>
              <a:ext cx="2946" cy="1792"/>
              <a:chOff x="1821" y="5772"/>
              <a:chExt cx="2946" cy="1792"/>
            </a:xfrm>
          </p:grpSpPr>
          <p:sp>
            <p:nvSpPr>
              <p:cNvPr id="57552" name="Freeform 30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3" name="Freeform 30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42" name="Group 42"/>
          <p:cNvGrpSpPr>
            <a:grpSpLocks/>
          </p:cNvGrpSpPr>
          <p:nvPr/>
        </p:nvGrpSpPr>
        <p:grpSpPr bwMode="auto">
          <a:xfrm flipV="1">
            <a:off x="2057400" y="2416175"/>
            <a:ext cx="6172200" cy="666750"/>
            <a:chOff x="1821" y="2704"/>
            <a:chExt cx="8832" cy="3579"/>
          </a:xfrm>
        </p:grpSpPr>
        <p:grpSp>
          <p:nvGrpSpPr>
            <p:cNvPr id="57540" name="Group 43"/>
            <p:cNvGrpSpPr>
              <a:grpSpLocks/>
            </p:cNvGrpSpPr>
            <p:nvPr/>
          </p:nvGrpSpPr>
          <p:grpSpPr bwMode="auto">
            <a:xfrm>
              <a:off x="1821" y="2704"/>
              <a:ext cx="2946" cy="1792"/>
              <a:chOff x="1821" y="5772"/>
              <a:chExt cx="2946" cy="1792"/>
            </a:xfrm>
          </p:grpSpPr>
          <p:sp>
            <p:nvSpPr>
              <p:cNvPr id="57547" name="Freeform 4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8" name="Freeform 4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41" name="Group 46"/>
            <p:cNvGrpSpPr>
              <a:grpSpLocks/>
            </p:cNvGrpSpPr>
            <p:nvPr/>
          </p:nvGrpSpPr>
          <p:grpSpPr bwMode="auto">
            <a:xfrm flipV="1">
              <a:off x="4764" y="4491"/>
              <a:ext cx="2946" cy="1792"/>
              <a:chOff x="1821" y="5772"/>
              <a:chExt cx="2946" cy="1792"/>
            </a:xfrm>
          </p:grpSpPr>
          <p:sp>
            <p:nvSpPr>
              <p:cNvPr id="57545" name="Freeform 4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6" name="Freeform 4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42" name="Group 49"/>
            <p:cNvGrpSpPr>
              <a:grpSpLocks/>
            </p:cNvGrpSpPr>
            <p:nvPr/>
          </p:nvGrpSpPr>
          <p:grpSpPr bwMode="auto">
            <a:xfrm>
              <a:off x="7707" y="2704"/>
              <a:ext cx="2946" cy="1792"/>
              <a:chOff x="1821" y="5772"/>
              <a:chExt cx="2946" cy="1792"/>
            </a:xfrm>
          </p:grpSpPr>
          <p:sp>
            <p:nvSpPr>
              <p:cNvPr id="57543" name="Freeform 5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4" name="Freeform 5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33" name="Group 133"/>
          <p:cNvGrpSpPr>
            <a:grpSpLocks/>
          </p:cNvGrpSpPr>
          <p:nvPr/>
        </p:nvGrpSpPr>
        <p:grpSpPr bwMode="auto">
          <a:xfrm flipV="1">
            <a:off x="2057400" y="2416175"/>
            <a:ext cx="6172200" cy="666750"/>
            <a:chOff x="1821" y="2704"/>
            <a:chExt cx="8832" cy="3579"/>
          </a:xfrm>
        </p:grpSpPr>
        <p:grpSp>
          <p:nvGrpSpPr>
            <p:cNvPr id="57531" name="Group 134"/>
            <p:cNvGrpSpPr>
              <a:grpSpLocks/>
            </p:cNvGrpSpPr>
            <p:nvPr/>
          </p:nvGrpSpPr>
          <p:grpSpPr bwMode="auto">
            <a:xfrm>
              <a:off x="1821" y="2704"/>
              <a:ext cx="2946" cy="1792"/>
              <a:chOff x="1821" y="5772"/>
              <a:chExt cx="2946" cy="1792"/>
            </a:xfrm>
          </p:grpSpPr>
          <p:sp>
            <p:nvSpPr>
              <p:cNvPr id="57538" name="Freeform 13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9" name="Freeform 13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32" name="Group 137"/>
            <p:cNvGrpSpPr>
              <a:grpSpLocks/>
            </p:cNvGrpSpPr>
            <p:nvPr/>
          </p:nvGrpSpPr>
          <p:grpSpPr bwMode="auto">
            <a:xfrm flipV="1">
              <a:off x="4764" y="4491"/>
              <a:ext cx="2946" cy="1792"/>
              <a:chOff x="1821" y="5772"/>
              <a:chExt cx="2946" cy="1792"/>
            </a:xfrm>
          </p:grpSpPr>
          <p:sp>
            <p:nvSpPr>
              <p:cNvPr id="57536" name="Freeform 13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7" name="Freeform 13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33" name="Group 140"/>
            <p:cNvGrpSpPr>
              <a:grpSpLocks/>
            </p:cNvGrpSpPr>
            <p:nvPr/>
          </p:nvGrpSpPr>
          <p:grpSpPr bwMode="auto">
            <a:xfrm>
              <a:off x="7707" y="2704"/>
              <a:ext cx="2946" cy="1792"/>
              <a:chOff x="1821" y="5772"/>
              <a:chExt cx="2946" cy="1792"/>
            </a:xfrm>
          </p:grpSpPr>
          <p:sp>
            <p:nvSpPr>
              <p:cNvPr id="57534" name="Freeform 14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5" name="Freeform 14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23" name="Group 223"/>
          <p:cNvGrpSpPr>
            <a:grpSpLocks/>
          </p:cNvGrpSpPr>
          <p:nvPr/>
        </p:nvGrpSpPr>
        <p:grpSpPr bwMode="auto">
          <a:xfrm flipV="1">
            <a:off x="2057400" y="2416175"/>
            <a:ext cx="6172200" cy="666750"/>
            <a:chOff x="1821" y="2704"/>
            <a:chExt cx="8832" cy="3579"/>
          </a:xfrm>
        </p:grpSpPr>
        <p:grpSp>
          <p:nvGrpSpPr>
            <p:cNvPr id="57522" name="Group 224"/>
            <p:cNvGrpSpPr>
              <a:grpSpLocks/>
            </p:cNvGrpSpPr>
            <p:nvPr/>
          </p:nvGrpSpPr>
          <p:grpSpPr bwMode="auto">
            <a:xfrm>
              <a:off x="1821" y="2704"/>
              <a:ext cx="2946" cy="1792"/>
              <a:chOff x="1821" y="5772"/>
              <a:chExt cx="2946" cy="1792"/>
            </a:xfrm>
          </p:grpSpPr>
          <p:sp>
            <p:nvSpPr>
              <p:cNvPr id="57529" name="Freeform 2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0" name="Freeform 2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23" name="Group 227"/>
            <p:cNvGrpSpPr>
              <a:grpSpLocks/>
            </p:cNvGrpSpPr>
            <p:nvPr/>
          </p:nvGrpSpPr>
          <p:grpSpPr bwMode="auto">
            <a:xfrm flipV="1">
              <a:off x="4764" y="4491"/>
              <a:ext cx="2946" cy="1792"/>
              <a:chOff x="1821" y="5772"/>
              <a:chExt cx="2946" cy="1792"/>
            </a:xfrm>
          </p:grpSpPr>
          <p:sp>
            <p:nvSpPr>
              <p:cNvPr id="57527" name="Freeform 2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8" name="Freeform 2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24" name="Group 230"/>
            <p:cNvGrpSpPr>
              <a:grpSpLocks/>
            </p:cNvGrpSpPr>
            <p:nvPr/>
          </p:nvGrpSpPr>
          <p:grpSpPr bwMode="auto">
            <a:xfrm>
              <a:off x="7707" y="2704"/>
              <a:ext cx="2946" cy="1792"/>
              <a:chOff x="1821" y="5772"/>
              <a:chExt cx="2946" cy="1792"/>
            </a:xfrm>
          </p:grpSpPr>
          <p:sp>
            <p:nvSpPr>
              <p:cNvPr id="57525" name="Freeform 2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6" name="Freeform 2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73" name="Group 273"/>
          <p:cNvGrpSpPr>
            <a:grpSpLocks/>
          </p:cNvGrpSpPr>
          <p:nvPr/>
        </p:nvGrpSpPr>
        <p:grpSpPr bwMode="auto">
          <a:xfrm flipV="1">
            <a:off x="2057400" y="2416175"/>
            <a:ext cx="6172200" cy="666750"/>
            <a:chOff x="1821" y="2704"/>
            <a:chExt cx="8832" cy="3579"/>
          </a:xfrm>
        </p:grpSpPr>
        <p:grpSp>
          <p:nvGrpSpPr>
            <p:cNvPr id="57513" name="Group 274"/>
            <p:cNvGrpSpPr>
              <a:grpSpLocks/>
            </p:cNvGrpSpPr>
            <p:nvPr/>
          </p:nvGrpSpPr>
          <p:grpSpPr bwMode="auto">
            <a:xfrm>
              <a:off x="1821" y="2704"/>
              <a:ext cx="2946" cy="1792"/>
              <a:chOff x="1821" y="5772"/>
              <a:chExt cx="2946" cy="1792"/>
            </a:xfrm>
          </p:grpSpPr>
          <p:sp>
            <p:nvSpPr>
              <p:cNvPr id="57520" name="Freeform 27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1" name="Freeform 27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14" name="Group 277"/>
            <p:cNvGrpSpPr>
              <a:grpSpLocks/>
            </p:cNvGrpSpPr>
            <p:nvPr/>
          </p:nvGrpSpPr>
          <p:grpSpPr bwMode="auto">
            <a:xfrm flipV="1">
              <a:off x="4764" y="4491"/>
              <a:ext cx="2946" cy="1792"/>
              <a:chOff x="1821" y="5772"/>
              <a:chExt cx="2946" cy="1792"/>
            </a:xfrm>
          </p:grpSpPr>
          <p:sp>
            <p:nvSpPr>
              <p:cNvPr id="57518" name="Freeform 27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9" name="Freeform 27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15" name="Group 280"/>
            <p:cNvGrpSpPr>
              <a:grpSpLocks/>
            </p:cNvGrpSpPr>
            <p:nvPr/>
          </p:nvGrpSpPr>
          <p:grpSpPr bwMode="auto">
            <a:xfrm>
              <a:off x="7707" y="2704"/>
              <a:ext cx="2946" cy="1792"/>
              <a:chOff x="1821" y="5772"/>
              <a:chExt cx="2946" cy="1792"/>
            </a:xfrm>
          </p:grpSpPr>
          <p:sp>
            <p:nvSpPr>
              <p:cNvPr id="57516" name="Freeform 28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7" name="Freeform 28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02" name="Group 102"/>
          <p:cNvGrpSpPr>
            <a:grpSpLocks/>
          </p:cNvGrpSpPr>
          <p:nvPr/>
        </p:nvGrpSpPr>
        <p:grpSpPr bwMode="auto">
          <a:xfrm flipV="1">
            <a:off x="2057400" y="2068513"/>
            <a:ext cx="6172200" cy="1335087"/>
            <a:chOff x="1821" y="2704"/>
            <a:chExt cx="8832" cy="3579"/>
          </a:xfrm>
        </p:grpSpPr>
        <p:grpSp>
          <p:nvGrpSpPr>
            <p:cNvPr id="57504" name="Group 103"/>
            <p:cNvGrpSpPr>
              <a:grpSpLocks/>
            </p:cNvGrpSpPr>
            <p:nvPr/>
          </p:nvGrpSpPr>
          <p:grpSpPr bwMode="auto">
            <a:xfrm>
              <a:off x="1821" y="2704"/>
              <a:ext cx="2946" cy="1792"/>
              <a:chOff x="1821" y="5772"/>
              <a:chExt cx="2946" cy="1792"/>
            </a:xfrm>
          </p:grpSpPr>
          <p:sp>
            <p:nvSpPr>
              <p:cNvPr id="57511" name="Freeform 10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2" name="Freeform 10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05" name="Group 106"/>
            <p:cNvGrpSpPr>
              <a:grpSpLocks/>
            </p:cNvGrpSpPr>
            <p:nvPr/>
          </p:nvGrpSpPr>
          <p:grpSpPr bwMode="auto">
            <a:xfrm flipV="1">
              <a:off x="4764" y="4491"/>
              <a:ext cx="2946" cy="1792"/>
              <a:chOff x="1821" y="5772"/>
              <a:chExt cx="2946" cy="1792"/>
            </a:xfrm>
          </p:grpSpPr>
          <p:sp>
            <p:nvSpPr>
              <p:cNvPr id="57509" name="Freeform 10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0" name="Freeform 10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06" name="Group 109"/>
            <p:cNvGrpSpPr>
              <a:grpSpLocks/>
            </p:cNvGrpSpPr>
            <p:nvPr/>
          </p:nvGrpSpPr>
          <p:grpSpPr bwMode="auto">
            <a:xfrm>
              <a:off x="7707" y="2704"/>
              <a:ext cx="2946" cy="1792"/>
              <a:chOff x="1821" y="5772"/>
              <a:chExt cx="2946" cy="1792"/>
            </a:xfrm>
          </p:grpSpPr>
          <p:sp>
            <p:nvSpPr>
              <p:cNvPr id="57507" name="Freeform 11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8" name="Freeform 11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23" name="Group 123"/>
          <p:cNvGrpSpPr>
            <a:grpSpLocks/>
          </p:cNvGrpSpPr>
          <p:nvPr/>
        </p:nvGrpSpPr>
        <p:grpSpPr bwMode="auto">
          <a:xfrm flipV="1">
            <a:off x="2057400" y="2068513"/>
            <a:ext cx="6172200" cy="1335087"/>
            <a:chOff x="1821" y="2704"/>
            <a:chExt cx="8832" cy="3579"/>
          </a:xfrm>
        </p:grpSpPr>
        <p:grpSp>
          <p:nvGrpSpPr>
            <p:cNvPr id="57495" name="Group 124"/>
            <p:cNvGrpSpPr>
              <a:grpSpLocks/>
            </p:cNvGrpSpPr>
            <p:nvPr/>
          </p:nvGrpSpPr>
          <p:grpSpPr bwMode="auto">
            <a:xfrm>
              <a:off x="1821" y="2704"/>
              <a:ext cx="2946" cy="1792"/>
              <a:chOff x="1821" y="5772"/>
              <a:chExt cx="2946" cy="1792"/>
            </a:xfrm>
          </p:grpSpPr>
          <p:sp>
            <p:nvSpPr>
              <p:cNvPr id="57502" name="Freeform 1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3" name="Freeform 1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96" name="Group 127"/>
            <p:cNvGrpSpPr>
              <a:grpSpLocks/>
            </p:cNvGrpSpPr>
            <p:nvPr/>
          </p:nvGrpSpPr>
          <p:grpSpPr bwMode="auto">
            <a:xfrm flipV="1">
              <a:off x="4764" y="4491"/>
              <a:ext cx="2946" cy="1792"/>
              <a:chOff x="1821" y="5772"/>
              <a:chExt cx="2946" cy="1792"/>
            </a:xfrm>
          </p:grpSpPr>
          <p:sp>
            <p:nvSpPr>
              <p:cNvPr id="57500" name="Freeform 1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1" name="Freeform 1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97" name="Group 130"/>
            <p:cNvGrpSpPr>
              <a:grpSpLocks/>
            </p:cNvGrpSpPr>
            <p:nvPr/>
          </p:nvGrpSpPr>
          <p:grpSpPr bwMode="auto">
            <a:xfrm>
              <a:off x="7707" y="2704"/>
              <a:ext cx="2946" cy="1792"/>
              <a:chOff x="1821" y="5772"/>
              <a:chExt cx="2946" cy="1792"/>
            </a:xfrm>
          </p:grpSpPr>
          <p:sp>
            <p:nvSpPr>
              <p:cNvPr id="57498" name="Freeform 1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9" name="Freeform 1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33" name="Group 233"/>
          <p:cNvGrpSpPr>
            <a:grpSpLocks/>
          </p:cNvGrpSpPr>
          <p:nvPr/>
        </p:nvGrpSpPr>
        <p:grpSpPr bwMode="auto">
          <a:xfrm flipV="1">
            <a:off x="2057400" y="2068513"/>
            <a:ext cx="6172200" cy="1335087"/>
            <a:chOff x="1821" y="2704"/>
            <a:chExt cx="8832" cy="3579"/>
          </a:xfrm>
        </p:grpSpPr>
        <p:grpSp>
          <p:nvGrpSpPr>
            <p:cNvPr id="57486" name="Group 234"/>
            <p:cNvGrpSpPr>
              <a:grpSpLocks/>
            </p:cNvGrpSpPr>
            <p:nvPr/>
          </p:nvGrpSpPr>
          <p:grpSpPr bwMode="auto">
            <a:xfrm>
              <a:off x="1821" y="2704"/>
              <a:ext cx="2946" cy="1792"/>
              <a:chOff x="1821" y="5772"/>
              <a:chExt cx="2946" cy="1792"/>
            </a:xfrm>
          </p:grpSpPr>
          <p:sp>
            <p:nvSpPr>
              <p:cNvPr id="57493" name="Freeform 23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4" name="Freeform 23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87" name="Group 237"/>
            <p:cNvGrpSpPr>
              <a:grpSpLocks/>
            </p:cNvGrpSpPr>
            <p:nvPr/>
          </p:nvGrpSpPr>
          <p:grpSpPr bwMode="auto">
            <a:xfrm flipV="1">
              <a:off x="4764" y="4491"/>
              <a:ext cx="2946" cy="1792"/>
              <a:chOff x="1821" y="5772"/>
              <a:chExt cx="2946" cy="1792"/>
            </a:xfrm>
          </p:grpSpPr>
          <p:sp>
            <p:nvSpPr>
              <p:cNvPr id="57491" name="Freeform 23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2" name="Freeform 23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88" name="Group 240"/>
            <p:cNvGrpSpPr>
              <a:grpSpLocks/>
            </p:cNvGrpSpPr>
            <p:nvPr/>
          </p:nvGrpSpPr>
          <p:grpSpPr bwMode="auto">
            <a:xfrm>
              <a:off x="7707" y="2704"/>
              <a:ext cx="2946" cy="1792"/>
              <a:chOff x="1821" y="5772"/>
              <a:chExt cx="2946" cy="1792"/>
            </a:xfrm>
          </p:grpSpPr>
          <p:sp>
            <p:nvSpPr>
              <p:cNvPr id="57489" name="Freeform 24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0" name="Freeform 24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63" name="Group 263"/>
          <p:cNvGrpSpPr>
            <a:grpSpLocks/>
          </p:cNvGrpSpPr>
          <p:nvPr/>
        </p:nvGrpSpPr>
        <p:grpSpPr bwMode="auto">
          <a:xfrm flipV="1">
            <a:off x="2057400" y="2068513"/>
            <a:ext cx="6172200" cy="1335087"/>
            <a:chOff x="1821" y="2704"/>
            <a:chExt cx="8832" cy="3579"/>
          </a:xfrm>
        </p:grpSpPr>
        <p:grpSp>
          <p:nvGrpSpPr>
            <p:cNvPr id="57477" name="Group 264"/>
            <p:cNvGrpSpPr>
              <a:grpSpLocks/>
            </p:cNvGrpSpPr>
            <p:nvPr/>
          </p:nvGrpSpPr>
          <p:grpSpPr bwMode="auto">
            <a:xfrm>
              <a:off x="1821" y="2704"/>
              <a:ext cx="2946" cy="1792"/>
              <a:chOff x="1821" y="5772"/>
              <a:chExt cx="2946" cy="1792"/>
            </a:xfrm>
          </p:grpSpPr>
          <p:sp>
            <p:nvSpPr>
              <p:cNvPr id="57484" name="Freeform 26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5" name="Freeform 26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8" name="Group 267"/>
            <p:cNvGrpSpPr>
              <a:grpSpLocks/>
            </p:cNvGrpSpPr>
            <p:nvPr/>
          </p:nvGrpSpPr>
          <p:grpSpPr bwMode="auto">
            <a:xfrm flipV="1">
              <a:off x="4764" y="4491"/>
              <a:ext cx="2946" cy="1792"/>
              <a:chOff x="1821" y="5772"/>
              <a:chExt cx="2946" cy="1792"/>
            </a:xfrm>
          </p:grpSpPr>
          <p:sp>
            <p:nvSpPr>
              <p:cNvPr id="57482" name="Freeform 26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3" name="Freeform 26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9" name="Group 270"/>
            <p:cNvGrpSpPr>
              <a:grpSpLocks/>
            </p:cNvGrpSpPr>
            <p:nvPr/>
          </p:nvGrpSpPr>
          <p:grpSpPr bwMode="auto">
            <a:xfrm>
              <a:off x="7707" y="2704"/>
              <a:ext cx="2946" cy="1792"/>
              <a:chOff x="1821" y="5772"/>
              <a:chExt cx="2946" cy="1792"/>
            </a:xfrm>
          </p:grpSpPr>
          <p:sp>
            <p:nvSpPr>
              <p:cNvPr id="57480" name="Freeform 27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1" name="Freeform 27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92" name="Group 92"/>
          <p:cNvGrpSpPr>
            <a:grpSpLocks/>
          </p:cNvGrpSpPr>
          <p:nvPr/>
        </p:nvGrpSpPr>
        <p:grpSpPr bwMode="auto">
          <a:xfrm flipV="1">
            <a:off x="2057400" y="1741488"/>
            <a:ext cx="6172200" cy="2001837"/>
            <a:chOff x="1821" y="2704"/>
            <a:chExt cx="8832" cy="3579"/>
          </a:xfrm>
        </p:grpSpPr>
        <p:grpSp>
          <p:nvGrpSpPr>
            <p:cNvPr id="57468" name="Group 93"/>
            <p:cNvGrpSpPr>
              <a:grpSpLocks/>
            </p:cNvGrpSpPr>
            <p:nvPr/>
          </p:nvGrpSpPr>
          <p:grpSpPr bwMode="auto">
            <a:xfrm>
              <a:off x="1821" y="2704"/>
              <a:ext cx="2946" cy="1792"/>
              <a:chOff x="1821" y="5772"/>
              <a:chExt cx="2946" cy="1792"/>
            </a:xfrm>
          </p:grpSpPr>
          <p:sp>
            <p:nvSpPr>
              <p:cNvPr id="57475" name="Freeform 9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6" name="Freeform 9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9" name="Group 96"/>
            <p:cNvGrpSpPr>
              <a:grpSpLocks/>
            </p:cNvGrpSpPr>
            <p:nvPr/>
          </p:nvGrpSpPr>
          <p:grpSpPr bwMode="auto">
            <a:xfrm flipV="1">
              <a:off x="4764" y="4491"/>
              <a:ext cx="2946" cy="1792"/>
              <a:chOff x="1821" y="5772"/>
              <a:chExt cx="2946" cy="1792"/>
            </a:xfrm>
          </p:grpSpPr>
          <p:sp>
            <p:nvSpPr>
              <p:cNvPr id="57473" name="Freeform 9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4" name="Freeform 9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0" name="Group 99"/>
            <p:cNvGrpSpPr>
              <a:grpSpLocks/>
            </p:cNvGrpSpPr>
            <p:nvPr/>
          </p:nvGrpSpPr>
          <p:grpSpPr bwMode="auto">
            <a:xfrm>
              <a:off x="7707" y="2704"/>
              <a:ext cx="2946" cy="1792"/>
              <a:chOff x="1821" y="5772"/>
              <a:chExt cx="2946" cy="1792"/>
            </a:xfrm>
          </p:grpSpPr>
          <p:sp>
            <p:nvSpPr>
              <p:cNvPr id="57471" name="Freeform 10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2" name="Freeform 10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13" name="Group 113"/>
          <p:cNvGrpSpPr>
            <a:grpSpLocks/>
          </p:cNvGrpSpPr>
          <p:nvPr/>
        </p:nvGrpSpPr>
        <p:grpSpPr bwMode="auto">
          <a:xfrm flipV="1">
            <a:off x="2057400" y="1741488"/>
            <a:ext cx="6172200" cy="2001837"/>
            <a:chOff x="1821" y="2704"/>
            <a:chExt cx="8832" cy="3579"/>
          </a:xfrm>
        </p:grpSpPr>
        <p:grpSp>
          <p:nvGrpSpPr>
            <p:cNvPr id="57459" name="Group 114"/>
            <p:cNvGrpSpPr>
              <a:grpSpLocks/>
            </p:cNvGrpSpPr>
            <p:nvPr/>
          </p:nvGrpSpPr>
          <p:grpSpPr bwMode="auto">
            <a:xfrm>
              <a:off x="1821" y="2704"/>
              <a:ext cx="2946" cy="1792"/>
              <a:chOff x="1821" y="5772"/>
              <a:chExt cx="2946" cy="1792"/>
            </a:xfrm>
          </p:grpSpPr>
          <p:sp>
            <p:nvSpPr>
              <p:cNvPr id="57466" name="Freeform 1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7" name="Freeform 1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0" name="Group 117"/>
            <p:cNvGrpSpPr>
              <a:grpSpLocks/>
            </p:cNvGrpSpPr>
            <p:nvPr/>
          </p:nvGrpSpPr>
          <p:grpSpPr bwMode="auto">
            <a:xfrm flipV="1">
              <a:off x="4764" y="4491"/>
              <a:ext cx="2946" cy="1792"/>
              <a:chOff x="1821" y="5772"/>
              <a:chExt cx="2946" cy="1792"/>
            </a:xfrm>
          </p:grpSpPr>
          <p:sp>
            <p:nvSpPr>
              <p:cNvPr id="57464" name="Freeform 1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5" name="Freeform 1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1" name="Group 120"/>
            <p:cNvGrpSpPr>
              <a:grpSpLocks/>
            </p:cNvGrpSpPr>
            <p:nvPr/>
          </p:nvGrpSpPr>
          <p:grpSpPr bwMode="auto">
            <a:xfrm>
              <a:off x="7707" y="2704"/>
              <a:ext cx="2946" cy="1792"/>
              <a:chOff x="1821" y="5772"/>
              <a:chExt cx="2946" cy="1792"/>
            </a:xfrm>
          </p:grpSpPr>
          <p:sp>
            <p:nvSpPr>
              <p:cNvPr id="57462" name="Freeform 1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3" name="Freeform 1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43" name="Group 243"/>
          <p:cNvGrpSpPr>
            <a:grpSpLocks/>
          </p:cNvGrpSpPr>
          <p:nvPr/>
        </p:nvGrpSpPr>
        <p:grpSpPr bwMode="auto">
          <a:xfrm flipV="1">
            <a:off x="2057400" y="1741488"/>
            <a:ext cx="6172200" cy="2001837"/>
            <a:chOff x="1821" y="2704"/>
            <a:chExt cx="8832" cy="3579"/>
          </a:xfrm>
        </p:grpSpPr>
        <p:grpSp>
          <p:nvGrpSpPr>
            <p:cNvPr id="57450" name="Group 244"/>
            <p:cNvGrpSpPr>
              <a:grpSpLocks/>
            </p:cNvGrpSpPr>
            <p:nvPr/>
          </p:nvGrpSpPr>
          <p:grpSpPr bwMode="auto">
            <a:xfrm>
              <a:off x="1821" y="2704"/>
              <a:ext cx="2946" cy="1792"/>
              <a:chOff x="1821" y="5772"/>
              <a:chExt cx="2946" cy="1792"/>
            </a:xfrm>
          </p:grpSpPr>
          <p:sp>
            <p:nvSpPr>
              <p:cNvPr id="57457" name="Freeform 24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8" name="Freeform 24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51" name="Group 247"/>
            <p:cNvGrpSpPr>
              <a:grpSpLocks/>
            </p:cNvGrpSpPr>
            <p:nvPr/>
          </p:nvGrpSpPr>
          <p:grpSpPr bwMode="auto">
            <a:xfrm flipV="1">
              <a:off x="4764" y="4491"/>
              <a:ext cx="2946" cy="1792"/>
              <a:chOff x="1821" y="5772"/>
              <a:chExt cx="2946" cy="1792"/>
            </a:xfrm>
          </p:grpSpPr>
          <p:sp>
            <p:nvSpPr>
              <p:cNvPr id="57455" name="Freeform 24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6" name="Freeform 24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52" name="Group 250"/>
            <p:cNvGrpSpPr>
              <a:grpSpLocks/>
            </p:cNvGrpSpPr>
            <p:nvPr/>
          </p:nvGrpSpPr>
          <p:grpSpPr bwMode="auto">
            <a:xfrm>
              <a:off x="7707" y="2704"/>
              <a:ext cx="2946" cy="1792"/>
              <a:chOff x="1821" y="5772"/>
              <a:chExt cx="2946" cy="1792"/>
            </a:xfrm>
          </p:grpSpPr>
          <p:sp>
            <p:nvSpPr>
              <p:cNvPr id="57453" name="Freeform 25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4" name="Freeform 25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53" name="Group 253"/>
          <p:cNvGrpSpPr>
            <a:grpSpLocks/>
          </p:cNvGrpSpPr>
          <p:nvPr/>
        </p:nvGrpSpPr>
        <p:grpSpPr bwMode="auto">
          <a:xfrm flipV="1">
            <a:off x="2057400" y="1741488"/>
            <a:ext cx="6172200" cy="2001837"/>
            <a:chOff x="1821" y="2704"/>
            <a:chExt cx="8832" cy="3579"/>
          </a:xfrm>
        </p:grpSpPr>
        <p:grpSp>
          <p:nvGrpSpPr>
            <p:cNvPr id="57441" name="Group 254"/>
            <p:cNvGrpSpPr>
              <a:grpSpLocks/>
            </p:cNvGrpSpPr>
            <p:nvPr/>
          </p:nvGrpSpPr>
          <p:grpSpPr bwMode="auto">
            <a:xfrm>
              <a:off x="1821" y="2704"/>
              <a:ext cx="2946" cy="1792"/>
              <a:chOff x="1821" y="5772"/>
              <a:chExt cx="2946" cy="1792"/>
            </a:xfrm>
          </p:grpSpPr>
          <p:sp>
            <p:nvSpPr>
              <p:cNvPr id="57448" name="Freeform 25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9" name="Freeform 25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42" name="Group 257"/>
            <p:cNvGrpSpPr>
              <a:grpSpLocks/>
            </p:cNvGrpSpPr>
            <p:nvPr/>
          </p:nvGrpSpPr>
          <p:grpSpPr bwMode="auto">
            <a:xfrm flipV="1">
              <a:off x="4764" y="4491"/>
              <a:ext cx="2946" cy="1792"/>
              <a:chOff x="1821" y="5772"/>
              <a:chExt cx="2946" cy="1792"/>
            </a:xfrm>
          </p:grpSpPr>
          <p:sp>
            <p:nvSpPr>
              <p:cNvPr id="57446" name="Freeform 25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7" name="Freeform 25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43" name="Group 260"/>
            <p:cNvGrpSpPr>
              <a:grpSpLocks/>
            </p:cNvGrpSpPr>
            <p:nvPr/>
          </p:nvGrpSpPr>
          <p:grpSpPr bwMode="auto">
            <a:xfrm>
              <a:off x="7707" y="2704"/>
              <a:ext cx="2946" cy="1792"/>
              <a:chOff x="1821" y="5772"/>
              <a:chExt cx="2946" cy="1792"/>
            </a:xfrm>
          </p:grpSpPr>
          <p:sp>
            <p:nvSpPr>
              <p:cNvPr id="57444" name="Freeform 26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5" name="Freeform 26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22" name="Group 22"/>
          <p:cNvGrpSpPr>
            <a:grpSpLocks/>
          </p:cNvGrpSpPr>
          <p:nvPr/>
        </p:nvGrpSpPr>
        <p:grpSpPr bwMode="auto">
          <a:xfrm flipV="1">
            <a:off x="2057400" y="1404938"/>
            <a:ext cx="6172200" cy="2667000"/>
            <a:chOff x="1821" y="2704"/>
            <a:chExt cx="8832" cy="3579"/>
          </a:xfrm>
        </p:grpSpPr>
        <p:grpSp>
          <p:nvGrpSpPr>
            <p:cNvPr id="57432" name="Group 23"/>
            <p:cNvGrpSpPr>
              <a:grpSpLocks/>
            </p:cNvGrpSpPr>
            <p:nvPr/>
          </p:nvGrpSpPr>
          <p:grpSpPr bwMode="auto">
            <a:xfrm>
              <a:off x="1821" y="2704"/>
              <a:ext cx="2946" cy="1792"/>
              <a:chOff x="1821" y="5772"/>
              <a:chExt cx="2946" cy="1792"/>
            </a:xfrm>
          </p:grpSpPr>
          <p:sp>
            <p:nvSpPr>
              <p:cNvPr id="57439" name="Freeform 2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0" name="Freeform 2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33" name="Group 26"/>
            <p:cNvGrpSpPr>
              <a:grpSpLocks/>
            </p:cNvGrpSpPr>
            <p:nvPr/>
          </p:nvGrpSpPr>
          <p:grpSpPr bwMode="auto">
            <a:xfrm flipV="1">
              <a:off x="4764" y="4491"/>
              <a:ext cx="2946" cy="1792"/>
              <a:chOff x="1821" y="5772"/>
              <a:chExt cx="2946" cy="1792"/>
            </a:xfrm>
          </p:grpSpPr>
          <p:sp>
            <p:nvSpPr>
              <p:cNvPr id="57437" name="Freeform 2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8" name="Freeform 2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34" name="Group 29"/>
            <p:cNvGrpSpPr>
              <a:grpSpLocks/>
            </p:cNvGrpSpPr>
            <p:nvPr/>
          </p:nvGrpSpPr>
          <p:grpSpPr bwMode="auto">
            <a:xfrm>
              <a:off x="7707" y="2704"/>
              <a:ext cx="2946" cy="1792"/>
              <a:chOff x="1821" y="5772"/>
              <a:chExt cx="2946" cy="1792"/>
            </a:xfrm>
          </p:grpSpPr>
          <p:sp>
            <p:nvSpPr>
              <p:cNvPr id="57435" name="Freeform 3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6" name="Freeform 3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32" name="Group 32"/>
          <p:cNvGrpSpPr>
            <a:grpSpLocks/>
          </p:cNvGrpSpPr>
          <p:nvPr/>
        </p:nvGrpSpPr>
        <p:grpSpPr bwMode="auto">
          <a:xfrm flipV="1">
            <a:off x="2057400" y="1404938"/>
            <a:ext cx="6172200" cy="2667000"/>
            <a:chOff x="1821" y="2704"/>
            <a:chExt cx="8832" cy="3579"/>
          </a:xfrm>
        </p:grpSpPr>
        <p:grpSp>
          <p:nvGrpSpPr>
            <p:cNvPr id="57423" name="Group 33"/>
            <p:cNvGrpSpPr>
              <a:grpSpLocks/>
            </p:cNvGrpSpPr>
            <p:nvPr/>
          </p:nvGrpSpPr>
          <p:grpSpPr bwMode="auto">
            <a:xfrm>
              <a:off x="1821" y="2704"/>
              <a:ext cx="2946" cy="1792"/>
              <a:chOff x="1821" y="5772"/>
              <a:chExt cx="2946" cy="1792"/>
            </a:xfrm>
          </p:grpSpPr>
          <p:sp>
            <p:nvSpPr>
              <p:cNvPr id="57430" name="Freeform 3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1" name="Freeform 3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24" name="Group 36"/>
            <p:cNvGrpSpPr>
              <a:grpSpLocks/>
            </p:cNvGrpSpPr>
            <p:nvPr/>
          </p:nvGrpSpPr>
          <p:grpSpPr bwMode="auto">
            <a:xfrm flipV="1">
              <a:off x="4764" y="4491"/>
              <a:ext cx="2946" cy="1792"/>
              <a:chOff x="1821" y="5772"/>
              <a:chExt cx="2946" cy="1792"/>
            </a:xfrm>
          </p:grpSpPr>
          <p:sp>
            <p:nvSpPr>
              <p:cNvPr id="57428" name="Freeform 3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9" name="Freeform 3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25" name="Group 39"/>
            <p:cNvGrpSpPr>
              <a:grpSpLocks/>
            </p:cNvGrpSpPr>
            <p:nvPr/>
          </p:nvGrpSpPr>
          <p:grpSpPr bwMode="auto">
            <a:xfrm>
              <a:off x="7707" y="2704"/>
              <a:ext cx="2946" cy="1792"/>
              <a:chOff x="1821" y="5772"/>
              <a:chExt cx="2946" cy="1792"/>
            </a:xfrm>
          </p:grpSpPr>
          <p:sp>
            <p:nvSpPr>
              <p:cNvPr id="57426" name="Freeform 4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7" name="Freeform 4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52" name="Group 52"/>
          <p:cNvGrpSpPr>
            <a:grpSpLocks/>
          </p:cNvGrpSpPr>
          <p:nvPr/>
        </p:nvGrpSpPr>
        <p:grpSpPr bwMode="auto">
          <a:xfrm>
            <a:off x="2057400" y="2743200"/>
            <a:ext cx="6172200" cy="1588"/>
            <a:chOff x="1821" y="2704"/>
            <a:chExt cx="8832" cy="3579"/>
          </a:xfrm>
        </p:grpSpPr>
        <p:grpSp>
          <p:nvGrpSpPr>
            <p:cNvPr id="57414" name="Group 53"/>
            <p:cNvGrpSpPr>
              <a:grpSpLocks/>
            </p:cNvGrpSpPr>
            <p:nvPr/>
          </p:nvGrpSpPr>
          <p:grpSpPr bwMode="auto">
            <a:xfrm>
              <a:off x="1821" y="2704"/>
              <a:ext cx="2946" cy="1792"/>
              <a:chOff x="1821" y="5772"/>
              <a:chExt cx="2946" cy="1792"/>
            </a:xfrm>
          </p:grpSpPr>
          <p:sp>
            <p:nvSpPr>
              <p:cNvPr id="57421" name="Freeform 5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2" name="Freeform 5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15" name="Group 56"/>
            <p:cNvGrpSpPr>
              <a:grpSpLocks/>
            </p:cNvGrpSpPr>
            <p:nvPr/>
          </p:nvGrpSpPr>
          <p:grpSpPr bwMode="auto">
            <a:xfrm flipV="1">
              <a:off x="4764" y="4491"/>
              <a:ext cx="2946" cy="1792"/>
              <a:chOff x="1821" y="5772"/>
              <a:chExt cx="2946" cy="1792"/>
            </a:xfrm>
          </p:grpSpPr>
          <p:sp>
            <p:nvSpPr>
              <p:cNvPr id="57419" name="Freeform 5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0" name="Freeform 5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16" name="Group 59"/>
            <p:cNvGrpSpPr>
              <a:grpSpLocks/>
            </p:cNvGrpSpPr>
            <p:nvPr/>
          </p:nvGrpSpPr>
          <p:grpSpPr bwMode="auto">
            <a:xfrm>
              <a:off x="7707" y="2704"/>
              <a:ext cx="2946" cy="1792"/>
              <a:chOff x="1821" y="5772"/>
              <a:chExt cx="2946" cy="1792"/>
            </a:xfrm>
          </p:grpSpPr>
          <p:sp>
            <p:nvSpPr>
              <p:cNvPr id="57417" name="Freeform 6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18" name="Freeform 6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sp>
        <p:nvSpPr>
          <p:cNvPr id="76912" name="Text Box 112"/>
          <p:cNvSpPr txBox="1">
            <a:spLocks noChangeArrowheads="1"/>
          </p:cNvSpPr>
          <p:nvPr/>
        </p:nvSpPr>
        <p:spPr bwMode="auto">
          <a:xfrm>
            <a:off x="517525" y="6735763"/>
            <a:ext cx="3873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000000"/>
                  </a:outerShdw>
                </a:effectLst>
                <a:latin typeface="Arial" charset="0"/>
                <a:cs typeface="Arial" charset="0"/>
              </a:rPr>
              <a:t>  </a:t>
            </a:r>
          </a:p>
        </p:txBody>
      </p:sp>
      <p:sp>
        <p:nvSpPr>
          <p:cNvPr id="77133" name="Rectangle 333"/>
          <p:cNvSpPr>
            <a:spLocks noGrp="1" noChangeArrowheads="1"/>
          </p:cNvSpPr>
          <p:nvPr>
            <p:ph type="body" sz="half" idx="1"/>
          </p:nvPr>
        </p:nvSpPr>
        <p:spPr>
          <a:xfrm>
            <a:off x="747713" y="4964113"/>
            <a:ext cx="8472487" cy="1828800"/>
          </a:xfrm>
          <a:noFill/>
        </p:spPr>
        <p:txBody>
          <a:bodyPr>
            <a:normAutofit lnSpcReduction="10000"/>
          </a:bodyPr>
          <a:lstStyle/>
          <a:p>
            <a:pPr eaLnBrk="1" hangingPunct="1">
              <a:lnSpc>
                <a:spcPct val="80000"/>
              </a:lnSpc>
              <a:buFont typeface="Wingdings" pitchFamily="2" charset="2"/>
              <a:buNone/>
            </a:pPr>
            <a:r>
              <a:rPr lang="en-US" sz="3200" smtClean="0">
                <a:solidFill>
                  <a:schemeClr val="bg2"/>
                </a:solidFill>
              </a:rPr>
              <a:t>There is no vibration at a node.</a:t>
            </a:r>
          </a:p>
          <a:p>
            <a:pPr eaLnBrk="1" hangingPunct="1">
              <a:lnSpc>
                <a:spcPct val="80000"/>
              </a:lnSpc>
              <a:buFont typeface="Wingdings" pitchFamily="2" charset="2"/>
              <a:buNone/>
            </a:pPr>
            <a:r>
              <a:rPr lang="en-US" sz="3200" smtClean="0">
                <a:solidFill>
                  <a:schemeClr val="bg2"/>
                </a:solidFill>
              </a:rPr>
              <a:t>There is maximum vibration at an antinode.  </a:t>
            </a:r>
          </a:p>
          <a:p>
            <a:pPr eaLnBrk="1" hangingPunct="1">
              <a:lnSpc>
                <a:spcPct val="80000"/>
              </a:lnSpc>
              <a:buFont typeface="Wingdings" pitchFamily="2" charset="2"/>
              <a:buNone/>
            </a:pPr>
            <a:r>
              <a:rPr lang="en-US" sz="3200" smtClean="0">
                <a:solidFill>
                  <a:schemeClr val="bg2"/>
                </a:solidFill>
                <a:latin typeface="Symbol" pitchFamily="18" charset="2"/>
              </a:rPr>
              <a:t>l</a:t>
            </a:r>
            <a:r>
              <a:rPr lang="en-US" sz="3200" smtClean="0">
                <a:solidFill>
                  <a:schemeClr val="bg2"/>
                </a:solidFill>
              </a:rPr>
              <a:t> is twice the distance between successive nodes or successive antinotes.</a:t>
            </a:r>
          </a:p>
          <a:p>
            <a:pPr eaLnBrk="1" hangingPunct="1">
              <a:lnSpc>
                <a:spcPct val="80000"/>
              </a:lnSpc>
              <a:buFont typeface="Wingdings" pitchFamily="2" charset="2"/>
              <a:buNone/>
            </a:pPr>
            <a:endParaRPr lang="en-US" sz="3200" smtClean="0"/>
          </a:p>
        </p:txBody>
      </p:sp>
      <p:sp>
        <p:nvSpPr>
          <p:cNvPr id="77134" name="Oval 334"/>
          <p:cNvSpPr>
            <a:spLocks noChangeArrowheads="1"/>
          </p:cNvSpPr>
          <p:nvPr/>
        </p:nvSpPr>
        <p:spPr bwMode="auto">
          <a:xfrm>
            <a:off x="766763" y="5918200"/>
            <a:ext cx="342900" cy="533400"/>
          </a:xfrm>
          <a:prstGeom prst="ellipse">
            <a:avLst/>
          </a:prstGeom>
          <a:noFill/>
          <a:ln w="28575">
            <a:solidFill>
              <a:srgbClr val="CC3300"/>
            </a:solidFill>
            <a:round/>
            <a:headEnd/>
            <a:tailEnd/>
          </a:ln>
          <a:effectLst/>
        </p:spPr>
        <p:txBody>
          <a:bodyPr wrap="none" lIns="92075" tIns="46038" rIns="92075" bIns="46038" anchor="ctr"/>
          <a:lstStyle/>
          <a:p>
            <a:endParaRPr lang="en-US"/>
          </a:p>
        </p:txBody>
      </p:sp>
      <p:sp>
        <p:nvSpPr>
          <p:cNvPr id="77135" name="Freeform 335"/>
          <p:cNvSpPr>
            <a:spLocks/>
          </p:cNvSpPr>
          <p:nvPr/>
        </p:nvSpPr>
        <p:spPr bwMode="auto">
          <a:xfrm>
            <a:off x="4122738" y="3095625"/>
            <a:ext cx="1947862" cy="1917700"/>
          </a:xfrm>
          <a:custGeom>
            <a:avLst/>
            <a:gdLst>
              <a:gd name="T0" fmla="*/ 2147483647 w 1227"/>
              <a:gd name="T1" fmla="*/ 2147483647 h 1208"/>
              <a:gd name="T2" fmla="*/ 2147483647 w 1227"/>
              <a:gd name="T3" fmla="*/ 2147483647 h 1208"/>
              <a:gd name="T4" fmla="*/ 2147483647 w 1227"/>
              <a:gd name="T5" fmla="*/ 2147483647 h 1208"/>
              <a:gd name="T6" fmla="*/ 2147483647 w 1227"/>
              <a:gd name="T7" fmla="*/ 2147483647 h 1208"/>
              <a:gd name="T8" fmla="*/ 0 w 1227"/>
              <a:gd name="T9" fmla="*/ 0 h 1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7" h="1208">
                <a:moveTo>
                  <a:pt x="1227" y="1208"/>
                </a:moveTo>
                <a:cubicBezTo>
                  <a:pt x="1155" y="1159"/>
                  <a:pt x="947" y="960"/>
                  <a:pt x="787" y="905"/>
                </a:cubicBezTo>
                <a:cubicBezTo>
                  <a:pt x="627" y="850"/>
                  <a:pt x="387" y="937"/>
                  <a:pt x="269" y="878"/>
                </a:cubicBezTo>
                <a:cubicBezTo>
                  <a:pt x="151" y="819"/>
                  <a:pt x="125" y="695"/>
                  <a:pt x="80" y="549"/>
                </a:cubicBezTo>
                <a:cubicBezTo>
                  <a:pt x="35" y="403"/>
                  <a:pt x="17" y="114"/>
                  <a:pt x="0" y="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sp>
        <p:nvSpPr>
          <p:cNvPr id="77136" name="Freeform 336"/>
          <p:cNvSpPr>
            <a:spLocks/>
          </p:cNvSpPr>
          <p:nvPr/>
        </p:nvSpPr>
        <p:spPr bwMode="auto">
          <a:xfrm>
            <a:off x="7085013" y="4205288"/>
            <a:ext cx="784225" cy="1198562"/>
          </a:xfrm>
          <a:custGeom>
            <a:avLst/>
            <a:gdLst>
              <a:gd name="T0" fmla="*/ 2147483647 w 494"/>
              <a:gd name="T1" fmla="*/ 2147483647 h 755"/>
              <a:gd name="T2" fmla="*/ 2147483647 w 494"/>
              <a:gd name="T3" fmla="*/ 2147483647 h 755"/>
              <a:gd name="T4" fmla="*/ 2147483647 w 494"/>
              <a:gd name="T5" fmla="*/ 2147483647 h 755"/>
              <a:gd name="T6" fmla="*/ 2147483647 w 494"/>
              <a:gd name="T7" fmla="*/ 0 h 7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4" h="755">
                <a:moveTo>
                  <a:pt x="494" y="755"/>
                </a:moveTo>
                <a:cubicBezTo>
                  <a:pt x="483" y="700"/>
                  <a:pt x="491" y="498"/>
                  <a:pt x="419" y="434"/>
                </a:cubicBezTo>
                <a:cubicBezTo>
                  <a:pt x="347" y="370"/>
                  <a:pt x="120" y="440"/>
                  <a:pt x="60" y="368"/>
                </a:cubicBezTo>
                <a:cubicBezTo>
                  <a:pt x="0" y="296"/>
                  <a:pt x="60" y="77"/>
                  <a:pt x="60" y="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sp>
        <p:nvSpPr>
          <p:cNvPr id="77137" name="Freeform 337"/>
          <p:cNvSpPr>
            <a:spLocks/>
          </p:cNvSpPr>
          <p:nvPr/>
        </p:nvSpPr>
        <p:spPr bwMode="auto">
          <a:xfrm>
            <a:off x="66675" y="1098550"/>
            <a:ext cx="2781300" cy="5070475"/>
          </a:xfrm>
          <a:custGeom>
            <a:avLst/>
            <a:gdLst>
              <a:gd name="T0" fmla="*/ 2147483647 w 1752"/>
              <a:gd name="T1" fmla="*/ 2147483647 h 3194"/>
              <a:gd name="T2" fmla="*/ 2147483647 w 1752"/>
              <a:gd name="T3" fmla="*/ 2147483647 h 3194"/>
              <a:gd name="T4" fmla="*/ 2147483647 w 1752"/>
              <a:gd name="T5" fmla="*/ 2147483647 h 3194"/>
              <a:gd name="T6" fmla="*/ 2147483647 w 1752"/>
              <a:gd name="T7" fmla="*/ 2147483647 h 3194"/>
              <a:gd name="T8" fmla="*/ 2147483647 w 1752"/>
              <a:gd name="T9" fmla="*/ 2147483647 h 3194"/>
              <a:gd name="T10" fmla="*/ 2147483647 w 1752"/>
              <a:gd name="T11" fmla="*/ 2147483647 h 3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52" h="3194">
                <a:moveTo>
                  <a:pt x="355" y="3194"/>
                </a:moveTo>
                <a:cubicBezTo>
                  <a:pt x="301" y="3159"/>
                  <a:pt x="78" y="3129"/>
                  <a:pt x="39" y="2984"/>
                </a:cubicBezTo>
                <a:cubicBezTo>
                  <a:pt x="0" y="2839"/>
                  <a:pt x="63" y="2663"/>
                  <a:pt x="119" y="2325"/>
                </a:cubicBezTo>
                <a:cubicBezTo>
                  <a:pt x="175" y="1987"/>
                  <a:pt x="277" y="1318"/>
                  <a:pt x="373" y="956"/>
                </a:cubicBezTo>
                <a:cubicBezTo>
                  <a:pt x="469" y="594"/>
                  <a:pt x="465" y="306"/>
                  <a:pt x="695" y="153"/>
                </a:cubicBezTo>
                <a:cubicBezTo>
                  <a:pt x="925" y="0"/>
                  <a:pt x="1532" y="64"/>
                  <a:pt x="1752" y="4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grpSp>
        <p:nvGrpSpPr>
          <p:cNvPr id="77138" name="Group 338"/>
          <p:cNvGrpSpPr>
            <a:grpSpLocks/>
          </p:cNvGrpSpPr>
          <p:nvPr/>
        </p:nvGrpSpPr>
        <p:grpSpPr bwMode="auto">
          <a:xfrm>
            <a:off x="2543175" y="1401763"/>
            <a:ext cx="5192713" cy="2693987"/>
            <a:chOff x="1602" y="444"/>
            <a:chExt cx="3271" cy="1697"/>
          </a:xfrm>
        </p:grpSpPr>
        <p:grpSp>
          <p:nvGrpSpPr>
            <p:cNvPr id="57402" name="Group 339"/>
            <p:cNvGrpSpPr>
              <a:grpSpLocks/>
            </p:cNvGrpSpPr>
            <p:nvPr/>
          </p:nvGrpSpPr>
          <p:grpSpPr bwMode="auto">
            <a:xfrm>
              <a:off x="1602" y="448"/>
              <a:ext cx="675" cy="1693"/>
              <a:chOff x="1602" y="448"/>
              <a:chExt cx="675" cy="1693"/>
            </a:xfrm>
          </p:grpSpPr>
          <p:sp>
            <p:nvSpPr>
              <p:cNvPr id="57411" name="Freeform 340"/>
              <p:cNvSpPr>
                <a:spLocks/>
              </p:cNvSpPr>
              <p:nvPr/>
            </p:nvSpPr>
            <p:spPr bwMode="auto">
              <a:xfrm>
                <a:off x="1944" y="448"/>
                <a:ext cx="3" cy="1693"/>
              </a:xfrm>
              <a:custGeom>
                <a:avLst/>
                <a:gdLst>
                  <a:gd name="T0" fmla="*/ 0 w 3"/>
                  <a:gd name="T1" fmla="*/ 0 h 1693"/>
                  <a:gd name="T2" fmla="*/ 3 w 3"/>
                  <a:gd name="T3" fmla="*/ 1693 h 1693"/>
                  <a:gd name="T4" fmla="*/ 0 60000 65536"/>
                  <a:gd name="T5" fmla="*/ 0 60000 65536"/>
                </a:gdLst>
                <a:ahLst/>
                <a:cxnLst>
                  <a:cxn ang="T4">
                    <a:pos x="T0" y="T1"/>
                  </a:cxn>
                  <a:cxn ang="T5">
                    <a:pos x="T2" y="T3"/>
                  </a:cxn>
                </a:cxnLst>
                <a:rect l="0" t="0" r="r" b="b"/>
                <a:pathLst>
                  <a:path w="3" h="1693">
                    <a:moveTo>
                      <a:pt x="0" y="0"/>
                    </a:moveTo>
                    <a:lnTo>
                      <a:pt x="3" y="1693"/>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2" name="Line 341"/>
              <p:cNvSpPr>
                <a:spLocks noChangeShapeType="1"/>
              </p:cNvSpPr>
              <p:nvPr/>
            </p:nvSpPr>
            <p:spPr bwMode="auto">
              <a:xfrm>
                <a:off x="1602" y="711"/>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3" name="Line 342"/>
              <p:cNvSpPr>
                <a:spLocks noChangeShapeType="1"/>
              </p:cNvSpPr>
              <p:nvPr/>
            </p:nvSpPr>
            <p:spPr bwMode="auto">
              <a:xfrm>
                <a:off x="2277" y="710"/>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nvGrpSpPr>
            <p:cNvPr id="57403" name="Group 343"/>
            <p:cNvGrpSpPr>
              <a:grpSpLocks/>
            </p:cNvGrpSpPr>
            <p:nvPr/>
          </p:nvGrpSpPr>
          <p:grpSpPr bwMode="auto">
            <a:xfrm>
              <a:off x="2891" y="444"/>
              <a:ext cx="677" cy="1697"/>
              <a:chOff x="2891" y="444"/>
              <a:chExt cx="677" cy="1697"/>
            </a:xfrm>
          </p:grpSpPr>
          <p:sp>
            <p:nvSpPr>
              <p:cNvPr id="57408" name="Freeform 344"/>
              <p:cNvSpPr>
                <a:spLocks/>
              </p:cNvSpPr>
              <p:nvPr/>
            </p:nvSpPr>
            <p:spPr bwMode="auto">
              <a:xfrm>
                <a:off x="3240" y="444"/>
                <a:ext cx="1" cy="1697"/>
              </a:xfrm>
              <a:custGeom>
                <a:avLst/>
                <a:gdLst>
                  <a:gd name="T0" fmla="*/ 0 w 1"/>
                  <a:gd name="T1" fmla="*/ 0 h 1697"/>
                  <a:gd name="T2" fmla="*/ 0 w 1"/>
                  <a:gd name="T3" fmla="*/ 1697 h 1697"/>
                  <a:gd name="T4" fmla="*/ 0 60000 65536"/>
                  <a:gd name="T5" fmla="*/ 0 60000 65536"/>
                </a:gdLst>
                <a:ahLst/>
                <a:cxnLst>
                  <a:cxn ang="T4">
                    <a:pos x="T0" y="T1"/>
                  </a:cxn>
                  <a:cxn ang="T5">
                    <a:pos x="T2" y="T3"/>
                  </a:cxn>
                </a:cxnLst>
                <a:rect l="0" t="0" r="r" b="b"/>
                <a:pathLst>
                  <a:path w="1" h="1697">
                    <a:moveTo>
                      <a:pt x="0" y="0"/>
                    </a:moveTo>
                    <a:lnTo>
                      <a:pt x="0" y="1697"/>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9" name="Line 345"/>
              <p:cNvSpPr>
                <a:spLocks noChangeShapeType="1"/>
              </p:cNvSpPr>
              <p:nvPr/>
            </p:nvSpPr>
            <p:spPr bwMode="auto">
              <a:xfrm>
                <a:off x="2891" y="722"/>
                <a:ext cx="0" cy="1156"/>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0" name="Line 346"/>
              <p:cNvSpPr>
                <a:spLocks noChangeShapeType="1"/>
              </p:cNvSpPr>
              <p:nvPr/>
            </p:nvSpPr>
            <p:spPr bwMode="auto">
              <a:xfrm>
                <a:off x="3568" y="709"/>
                <a:ext cx="0" cy="1156"/>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nvGrpSpPr>
            <p:cNvPr id="57404" name="Group 347"/>
            <p:cNvGrpSpPr>
              <a:grpSpLocks/>
            </p:cNvGrpSpPr>
            <p:nvPr/>
          </p:nvGrpSpPr>
          <p:grpSpPr bwMode="auto">
            <a:xfrm>
              <a:off x="4198" y="456"/>
              <a:ext cx="675" cy="1672"/>
              <a:chOff x="4198" y="456"/>
              <a:chExt cx="675" cy="1672"/>
            </a:xfrm>
          </p:grpSpPr>
          <p:sp>
            <p:nvSpPr>
              <p:cNvPr id="57405" name="Freeform 348"/>
              <p:cNvSpPr>
                <a:spLocks/>
              </p:cNvSpPr>
              <p:nvPr/>
            </p:nvSpPr>
            <p:spPr bwMode="auto">
              <a:xfrm>
                <a:off x="4540" y="456"/>
                <a:ext cx="4" cy="1672"/>
              </a:xfrm>
              <a:custGeom>
                <a:avLst/>
                <a:gdLst>
                  <a:gd name="T0" fmla="*/ 0 w 4"/>
                  <a:gd name="T1" fmla="*/ 0 h 1672"/>
                  <a:gd name="T2" fmla="*/ 4 w 4"/>
                  <a:gd name="T3" fmla="*/ 1672 h 1672"/>
                  <a:gd name="T4" fmla="*/ 0 60000 65536"/>
                  <a:gd name="T5" fmla="*/ 0 60000 65536"/>
                </a:gdLst>
                <a:ahLst/>
                <a:cxnLst>
                  <a:cxn ang="T4">
                    <a:pos x="T0" y="T1"/>
                  </a:cxn>
                  <a:cxn ang="T5">
                    <a:pos x="T2" y="T3"/>
                  </a:cxn>
                </a:cxnLst>
                <a:rect l="0" t="0" r="r" b="b"/>
                <a:pathLst>
                  <a:path w="4" h="1672">
                    <a:moveTo>
                      <a:pt x="0" y="0"/>
                    </a:moveTo>
                    <a:lnTo>
                      <a:pt x="4" y="1672"/>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6" name="Line 349"/>
              <p:cNvSpPr>
                <a:spLocks noChangeShapeType="1"/>
              </p:cNvSpPr>
              <p:nvPr/>
            </p:nvSpPr>
            <p:spPr bwMode="auto">
              <a:xfrm>
                <a:off x="4198" y="711"/>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7" name="Freeform 350"/>
              <p:cNvSpPr>
                <a:spLocks/>
              </p:cNvSpPr>
              <p:nvPr/>
            </p:nvSpPr>
            <p:spPr bwMode="auto">
              <a:xfrm>
                <a:off x="4872" y="710"/>
                <a:ext cx="1" cy="1154"/>
              </a:xfrm>
              <a:custGeom>
                <a:avLst/>
                <a:gdLst>
                  <a:gd name="T0" fmla="*/ 1 w 1"/>
                  <a:gd name="T1" fmla="*/ 0 h 1154"/>
                  <a:gd name="T2" fmla="*/ 0 w 1"/>
                  <a:gd name="T3" fmla="*/ 1154 h 1154"/>
                  <a:gd name="T4" fmla="*/ 0 60000 65536"/>
                  <a:gd name="T5" fmla="*/ 0 60000 65536"/>
                </a:gdLst>
                <a:ahLst/>
                <a:cxnLst>
                  <a:cxn ang="T4">
                    <a:pos x="T0" y="T1"/>
                  </a:cxn>
                  <a:cxn ang="T5">
                    <a:pos x="T2" y="T3"/>
                  </a:cxn>
                </a:cxnLst>
                <a:rect l="0" t="0" r="r" b="b"/>
                <a:pathLst>
                  <a:path w="1" h="1154">
                    <a:moveTo>
                      <a:pt x="1" y="0"/>
                    </a:moveTo>
                    <a:lnTo>
                      <a:pt x="0" y="1154"/>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grpSp>
        <p:nvGrpSpPr>
          <p:cNvPr id="77151" name="Group 351"/>
          <p:cNvGrpSpPr>
            <a:grpSpLocks/>
          </p:cNvGrpSpPr>
          <p:nvPr/>
        </p:nvGrpSpPr>
        <p:grpSpPr bwMode="auto">
          <a:xfrm>
            <a:off x="3124200" y="835025"/>
            <a:ext cx="4065588" cy="457200"/>
            <a:chOff x="1968" y="168"/>
            <a:chExt cx="2561" cy="288"/>
          </a:xfrm>
        </p:grpSpPr>
        <p:sp>
          <p:nvSpPr>
            <p:cNvPr id="77152" name="Text Box 352"/>
            <p:cNvSpPr txBox="1">
              <a:spLocks noChangeArrowheads="1"/>
            </p:cNvSpPr>
            <p:nvPr/>
          </p:nvSpPr>
          <p:spPr bwMode="auto">
            <a:xfrm>
              <a:off x="3139" y="168"/>
              <a:ext cx="22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a:solidFill>
                    <a:srgbClr val="FF3300"/>
                  </a:solidFill>
                  <a:effectLst>
                    <a:outerShdw blurRad="38100" dist="38100" dir="2700000" algn="tl">
                      <a:srgbClr val="000000"/>
                    </a:outerShdw>
                  </a:effectLst>
                  <a:latin typeface="Symbol" pitchFamily="18" charset="2"/>
                  <a:cs typeface="Arial" charset="0"/>
                </a:rPr>
                <a:t>l</a:t>
              </a:r>
            </a:p>
          </p:txBody>
        </p:sp>
        <p:grpSp>
          <p:nvGrpSpPr>
            <p:cNvPr id="57396" name="Group 353"/>
            <p:cNvGrpSpPr>
              <a:grpSpLocks/>
            </p:cNvGrpSpPr>
            <p:nvPr/>
          </p:nvGrpSpPr>
          <p:grpSpPr bwMode="auto">
            <a:xfrm>
              <a:off x="1968" y="288"/>
              <a:ext cx="1065" cy="144"/>
              <a:chOff x="2018" y="1536"/>
              <a:chExt cx="1037" cy="144"/>
            </a:xfrm>
          </p:grpSpPr>
          <p:sp>
            <p:nvSpPr>
              <p:cNvPr id="57400" name="Line 354"/>
              <p:cNvSpPr>
                <a:spLocks noChangeShapeType="1"/>
              </p:cNvSpPr>
              <p:nvPr/>
            </p:nvSpPr>
            <p:spPr bwMode="auto">
              <a:xfrm>
                <a:off x="2018" y="1536"/>
                <a:ext cx="0" cy="144"/>
              </a:xfrm>
              <a:prstGeom prst="line">
                <a:avLst/>
              </a:prstGeom>
              <a:noFill/>
              <a:ln w="9525">
                <a:solidFill>
                  <a:schemeClr val="bg2"/>
                </a:solidFill>
                <a:round/>
                <a:headEnd/>
                <a:tailEnd/>
              </a:ln>
              <a:effectLst/>
            </p:spPr>
            <p:txBody>
              <a:bodyPr wrap="none" lIns="92075" tIns="46038" rIns="92075" bIns="46038" anchor="ctr"/>
              <a:lstStyle/>
              <a:p>
                <a:endParaRPr lang="en-US"/>
              </a:p>
            </p:txBody>
          </p:sp>
          <p:sp>
            <p:nvSpPr>
              <p:cNvPr id="57401" name="Line 355"/>
              <p:cNvSpPr>
                <a:spLocks noChangeShapeType="1"/>
              </p:cNvSpPr>
              <p:nvPr/>
            </p:nvSpPr>
            <p:spPr bwMode="auto">
              <a:xfrm flipH="1" flipV="1">
                <a:off x="2019" y="1611"/>
                <a:ext cx="1036" cy="0"/>
              </a:xfrm>
              <a:prstGeom prst="line">
                <a:avLst/>
              </a:prstGeom>
              <a:noFill/>
              <a:ln w="38100">
                <a:solidFill>
                  <a:schemeClr val="bg2"/>
                </a:solidFill>
                <a:round/>
                <a:headEnd/>
                <a:tailEnd type="triangle" w="med" len="med"/>
              </a:ln>
              <a:effectLst/>
            </p:spPr>
            <p:txBody>
              <a:bodyPr wrap="none" lIns="92075" tIns="46038" rIns="92075" bIns="46038" anchor="ctr"/>
              <a:lstStyle/>
              <a:p>
                <a:endParaRPr lang="en-US"/>
              </a:p>
            </p:txBody>
          </p:sp>
        </p:grpSp>
        <p:grpSp>
          <p:nvGrpSpPr>
            <p:cNvPr id="57397" name="Group 356"/>
            <p:cNvGrpSpPr>
              <a:grpSpLocks/>
            </p:cNvGrpSpPr>
            <p:nvPr/>
          </p:nvGrpSpPr>
          <p:grpSpPr bwMode="auto">
            <a:xfrm flipH="1">
              <a:off x="3464" y="264"/>
              <a:ext cx="1065" cy="144"/>
              <a:chOff x="2018" y="1536"/>
              <a:chExt cx="1037" cy="144"/>
            </a:xfrm>
          </p:grpSpPr>
          <p:sp>
            <p:nvSpPr>
              <p:cNvPr id="57398" name="Line 357"/>
              <p:cNvSpPr>
                <a:spLocks noChangeShapeType="1"/>
              </p:cNvSpPr>
              <p:nvPr/>
            </p:nvSpPr>
            <p:spPr bwMode="auto">
              <a:xfrm>
                <a:off x="2018" y="1536"/>
                <a:ext cx="0" cy="144"/>
              </a:xfrm>
              <a:prstGeom prst="line">
                <a:avLst/>
              </a:prstGeom>
              <a:noFill/>
              <a:ln w="9525">
                <a:solidFill>
                  <a:schemeClr val="bg2"/>
                </a:solidFill>
                <a:round/>
                <a:headEnd/>
                <a:tailEnd/>
              </a:ln>
              <a:effectLst/>
            </p:spPr>
            <p:txBody>
              <a:bodyPr wrap="none" lIns="92075" tIns="46038" rIns="92075" bIns="46038" anchor="ctr"/>
              <a:lstStyle/>
              <a:p>
                <a:endParaRPr lang="en-US"/>
              </a:p>
            </p:txBody>
          </p:sp>
          <p:sp>
            <p:nvSpPr>
              <p:cNvPr id="57399" name="Line 358"/>
              <p:cNvSpPr>
                <a:spLocks noChangeShapeType="1"/>
              </p:cNvSpPr>
              <p:nvPr/>
            </p:nvSpPr>
            <p:spPr bwMode="auto">
              <a:xfrm flipH="1" flipV="1">
                <a:off x="2019" y="1611"/>
                <a:ext cx="1036" cy="0"/>
              </a:xfrm>
              <a:prstGeom prst="line">
                <a:avLst/>
              </a:prstGeom>
              <a:noFill/>
              <a:ln w="38100">
                <a:solidFill>
                  <a:schemeClr val="bg2"/>
                </a:solidFill>
                <a:round/>
                <a:headEnd/>
                <a:tailEnd type="triangle" w="med" len="med"/>
              </a:ln>
              <a:effectLst/>
            </p:spPr>
            <p:txBody>
              <a:bodyPr wrap="none" lIns="92075" tIns="46038" rIns="92075" bIns="46038" anchor="ctr"/>
              <a:lstStyle/>
              <a:p>
                <a:endParaRPr lang="en-US"/>
              </a:p>
            </p:txBody>
          </p:sp>
        </p:grpSp>
      </p:grpSp>
      <p:sp>
        <p:nvSpPr>
          <p:cNvPr id="77159" name="Text Box 359"/>
          <p:cNvSpPr txBox="1">
            <a:spLocks noChangeArrowheads="1"/>
          </p:cNvSpPr>
          <p:nvPr/>
        </p:nvSpPr>
        <p:spPr bwMode="auto">
          <a:xfrm>
            <a:off x="669925" y="6888163"/>
            <a:ext cx="3873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000000"/>
                  </a:outerShdw>
                </a:effectLst>
                <a:latin typeface="Arial" charset="0"/>
                <a:cs typeface="Arial" charset="0"/>
              </a:rPr>
              <a:t>  </a:t>
            </a:r>
          </a:p>
        </p:txBody>
      </p:sp>
      <p:grpSp>
        <p:nvGrpSpPr>
          <p:cNvPr id="77160" name="Group 360"/>
          <p:cNvGrpSpPr>
            <a:grpSpLocks/>
          </p:cNvGrpSpPr>
          <p:nvPr/>
        </p:nvGrpSpPr>
        <p:grpSpPr bwMode="auto">
          <a:xfrm>
            <a:off x="3082925" y="1406525"/>
            <a:ext cx="4113213" cy="2667000"/>
            <a:chOff x="1561" y="1584"/>
            <a:chExt cx="2591" cy="1680"/>
          </a:xfrm>
        </p:grpSpPr>
        <p:sp>
          <p:nvSpPr>
            <p:cNvPr id="57390" name="Freeform 361"/>
            <p:cNvSpPr>
              <a:spLocks/>
            </p:cNvSpPr>
            <p:nvPr/>
          </p:nvSpPr>
          <p:spPr bwMode="auto">
            <a:xfrm flipH="1">
              <a:off x="1561" y="1584"/>
              <a:ext cx="648" cy="841"/>
            </a:xfrm>
            <a:custGeom>
              <a:avLst/>
              <a:gdLst>
                <a:gd name="T0" fmla="*/ 0 w 1473"/>
                <a:gd name="T1" fmla="*/ 87 h 1792"/>
                <a:gd name="T2" fmla="*/ 11 w 1473"/>
                <a:gd name="T3" fmla="*/ 58 h 1792"/>
                <a:gd name="T4" fmla="*/ 30 w 1473"/>
                <a:gd name="T5" fmla="*/ 22 h 1792"/>
                <a:gd name="T6" fmla="*/ 43 w 1473"/>
                <a:gd name="T7" fmla="*/ 5 h 1792"/>
                <a:gd name="T8" fmla="*/ 51 w 1473"/>
                <a:gd name="T9" fmla="*/ 1 h 1792"/>
                <a:gd name="T10" fmla="*/ 55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nvGrpSpPr>
            <p:cNvPr id="57391" name="Group 362"/>
            <p:cNvGrpSpPr>
              <a:grpSpLocks/>
            </p:cNvGrpSpPr>
            <p:nvPr/>
          </p:nvGrpSpPr>
          <p:grpSpPr bwMode="auto">
            <a:xfrm flipV="1">
              <a:off x="2208" y="2423"/>
              <a:ext cx="1296" cy="841"/>
              <a:chOff x="1821" y="5772"/>
              <a:chExt cx="2946" cy="1792"/>
            </a:xfrm>
          </p:grpSpPr>
          <p:sp>
            <p:nvSpPr>
              <p:cNvPr id="57393" name="Freeform 363"/>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sp>
            <p:nvSpPr>
              <p:cNvPr id="57394" name="Freeform 364"/>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sp>
          <p:nvSpPr>
            <p:cNvPr id="57392" name="Freeform 365"/>
            <p:cNvSpPr>
              <a:spLocks/>
            </p:cNvSpPr>
            <p:nvPr/>
          </p:nvSpPr>
          <p:spPr bwMode="auto">
            <a:xfrm>
              <a:off x="3503" y="1584"/>
              <a:ext cx="649" cy="841"/>
            </a:xfrm>
            <a:custGeom>
              <a:avLst/>
              <a:gdLst>
                <a:gd name="T0" fmla="*/ 0 w 1473"/>
                <a:gd name="T1" fmla="*/ 87 h 1792"/>
                <a:gd name="T2" fmla="*/ 11 w 1473"/>
                <a:gd name="T3" fmla="*/ 58 h 1792"/>
                <a:gd name="T4" fmla="*/ 30 w 1473"/>
                <a:gd name="T5" fmla="*/ 22 h 1792"/>
                <a:gd name="T6" fmla="*/ 43 w 1473"/>
                <a:gd name="T7" fmla="*/ 5 h 1792"/>
                <a:gd name="T8" fmla="*/ 51 w 1473"/>
                <a:gd name="T9" fmla="*/ 1 h 1792"/>
                <a:gd name="T10" fmla="*/ 56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sp>
        <p:nvSpPr>
          <p:cNvPr id="77166" name="Rectangle 366"/>
          <p:cNvSpPr>
            <a:spLocks noChangeArrowheads="1"/>
          </p:cNvSpPr>
          <p:nvPr/>
        </p:nvSpPr>
        <p:spPr bwMode="auto">
          <a:xfrm>
            <a:off x="1219200" y="-76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marL="404813" indent="-404813" algn="ctr">
              <a:buClr>
                <a:schemeClr val="hlink"/>
              </a:buClr>
              <a:buSzPct val="80000"/>
              <a:buFont typeface="Wingdings" pitchFamily="2" charset="2"/>
              <a:buNone/>
              <a:defRPr/>
            </a:pPr>
            <a:r>
              <a:rPr lang="en-US" sz="3200">
                <a:solidFill>
                  <a:schemeClr val="bg2"/>
                </a:solidFill>
                <a:effectLst>
                  <a:outerShdw blurRad="38100" dist="38100" dir="2700000" algn="tl">
                    <a:srgbClr val="000000"/>
                  </a:outerShdw>
                </a:effectLst>
                <a:latin typeface="Comic Sans MS" pitchFamily="66" charset="0"/>
                <a:cs typeface="Arial" charset="0"/>
              </a:rPr>
              <a:t>Parameters of a Standing Wave</a:t>
            </a:r>
          </a:p>
        </p:txBody>
      </p:sp>
    </p:spTree>
    <p:extLst>
      <p:ext uri="{BB962C8B-B14F-4D97-AF65-F5344CB8AC3E}">
        <p14:creationId xmlns:p14="http://schemas.microsoft.com/office/powerpoint/2010/main" val="246166710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7166"/>
                                        </p:tgtEl>
                                        <p:attrNameLst>
                                          <p:attrName>style.visibility</p:attrName>
                                        </p:attrNameLst>
                                      </p:cBhvr>
                                      <p:to>
                                        <p:strVal val="visible"/>
                                      </p:to>
                                    </p:set>
                                    <p:anim calcmode="lin" valueType="num">
                                      <p:cBhvr>
                                        <p:cTn id="7" dur="500" fill="hold"/>
                                        <p:tgtEl>
                                          <p:spTgt spid="77166"/>
                                        </p:tgtEl>
                                        <p:attrNameLst>
                                          <p:attrName>ppt_w</p:attrName>
                                        </p:attrNameLst>
                                      </p:cBhvr>
                                      <p:tavLst>
                                        <p:tav tm="0">
                                          <p:val>
                                            <p:fltVal val="0"/>
                                          </p:val>
                                        </p:tav>
                                        <p:tav tm="100000">
                                          <p:val>
                                            <p:strVal val="#ppt_w"/>
                                          </p:val>
                                        </p:tav>
                                      </p:tavLst>
                                    </p:anim>
                                    <p:anim calcmode="lin" valueType="num">
                                      <p:cBhvr>
                                        <p:cTn id="8" dur="500" fill="hold"/>
                                        <p:tgtEl>
                                          <p:spTgt spid="77166"/>
                                        </p:tgtEl>
                                        <p:attrNameLst>
                                          <p:attrName>ppt_h</p:attrName>
                                        </p:attrNameLst>
                                      </p:cBhvr>
                                      <p:tavLst>
                                        <p:tav tm="0">
                                          <p:val>
                                            <p:fltVal val="0"/>
                                          </p:val>
                                        </p:tav>
                                        <p:tav tm="100000">
                                          <p:val>
                                            <p:strVal val="#ppt_h"/>
                                          </p:val>
                                        </p:tav>
                                      </p:tavLst>
                                    </p:anim>
                                    <p:animEffect transition="in" filter="fade">
                                      <p:cBhvr>
                                        <p:cTn id="9" dur="500"/>
                                        <p:tgtEl>
                                          <p:spTgt spid="77166"/>
                                        </p:tgtEl>
                                      </p:cBhvr>
                                    </p:animEffect>
                                  </p:childTnLst>
                                </p:cTn>
                              </p:par>
                            </p:childTnLst>
                          </p:cTn>
                        </p:par>
                        <p:par>
                          <p:cTn id="10" fill="hold" nodeType="afterGroup">
                            <p:stCondLst>
                              <p:cond delay="500"/>
                            </p:stCondLst>
                            <p:childTnLst>
                              <p:par>
                                <p:cTn id="11" presetID="1" presetClass="entr" presetSubtype="0" fill="hold" nodeType="afterEffect">
                                  <p:stCondLst>
                                    <p:cond delay="1000"/>
                                  </p:stCondLst>
                                  <p:childTnLst>
                                    <p:set>
                                      <p:cBhvr>
                                        <p:cTn id="12" dur="1" fill="hold">
                                          <p:stCondLst>
                                            <p:cond delay="0"/>
                                          </p:stCondLst>
                                        </p:cTn>
                                        <p:tgtEl>
                                          <p:spTgt spid="76802"/>
                                        </p:tgtEl>
                                        <p:attrNameLst>
                                          <p:attrName>style.visibility</p:attrName>
                                        </p:attrNameLst>
                                      </p:cBhvr>
                                      <p:to>
                                        <p:strVal val="visible"/>
                                      </p:to>
                                    </p:set>
                                  </p:childTnLst>
                                  <p:subTnLst>
                                    <p:animClr clrSpc="rgb" dir="cw">
                                      <p:cBhvr override="childStyle">
                                        <p:cTn dur="1" fill="hold" display="0" masterRel="nextClick" afterEffect="1"/>
                                        <p:tgtEl>
                                          <p:spTgt spid="76802"/>
                                        </p:tgtEl>
                                        <p:attrNameLst>
                                          <p:attrName>ppt_c</p:attrName>
                                        </p:attrNameLst>
                                      </p:cBhvr>
                                      <p:to>
                                        <a:srgbClr val="C0C0C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6882"/>
                                        </p:tgtEl>
                                        <p:attrNameLst>
                                          <p:attrName>style.visibility</p:attrName>
                                        </p:attrNameLst>
                                      </p:cBhvr>
                                      <p:to>
                                        <p:strVal val="visible"/>
                                      </p:to>
                                    </p:set>
                                  </p:childTnLst>
                                </p:cTn>
                              </p:par>
                            </p:childTnLst>
                          </p:cTn>
                        </p:par>
                        <p:par>
                          <p:cTn id="17" fill="hold" nodeType="afterGroup">
                            <p:stCondLst>
                              <p:cond delay="0"/>
                            </p:stCondLst>
                            <p:childTnLst>
                              <p:par>
                                <p:cTn id="18" presetID="1" presetClass="exit" presetSubtype="0" fill="hold" nodeType="afterEffect">
                                  <p:stCondLst>
                                    <p:cond delay="500"/>
                                  </p:stCondLst>
                                  <p:childTnLst>
                                    <p:set>
                                      <p:cBhvr>
                                        <p:cTn id="19" dur="1" fill="hold">
                                          <p:stCondLst>
                                            <p:cond delay="0"/>
                                          </p:stCondLst>
                                        </p:cTn>
                                        <p:tgtEl>
                                          <p:spTgt spid="76882"/>
                                        </p:tgtEl>
                                        <p:attrNameLst>
                                          <p:attrName>style.visibility</p:attrName>
                                        </p:attrNameLst>
                                      </p:cBhvr>
                                      <p:to>
                                        <p:strVal val="hidden"/>
                                      </p:to>
                                    </p:set>
                                  </p:childTnLst>
                                </p:cTn>
                              </p:par>
                              <p:par>
                                <p:cTn id="20" presetID="1" presetClass="entr" presetSubtype="0" fill="hold" nodeType="withEffect">
                                  <p:stCondLst>
                                    <p:cond delay="500"/>
                                  </p:stCondLst>
                                  <p:childTnLst>
                                    <p:set>
                                      <p:cBhvr>
                                        <p:cTn id="21" dur="1" fill="hold">
                                          <p:stCondLst>
                                            <p:cond delay="0"/>
                                          </p:stCondLst>
                                        </p:cTn>
                                        <p:tgtEl>
                                          <p:spTgt spid="76872"/>
                                        </p:tgtEl>
                                        <p:attrNameLst>
                                          <p:attrName>style.visibility</p:attrName>
                                        </p:attrNameLst>
                                      </p:cBhvr>
                                      <p:to>
                                        <p:strVal val="visible"/>
                                      </p:to>
                                    </p:set>
                                  </p:childTnLst>
                                </p:cTn>
                              </p:par>
                            </p:childTnLst>
                          </p:cTn>
                        </p:par>
                        <p:par>
                          <p:cTn id="22" fill="hold" nodeType="afterGroup">
                            <p:stCondLst>
                              <p:cond delay="500"/>
                            </p:stCondLst>
                            <p:childTnLst>
                              <p:par>
                                <p:cTn id="23" presetID="1" presetClass="exit" presetSubtype="0" fill="hold" nodeType="afterEffect">
                                  <p:stCondLst>
                                    <p:cond delay="500"/>
                                  </p:stCondLst>
                                  <p:childTnLst>
                                    <p:set>
                                      <p:cBhvr>
                                        <p:cTn id="24" dur="1" fill="hold">
                                          <p:stCondLst>
                                            <p:cond delay="0"/>
                                          </p:stCondLst>
                                        </p:cTn>
                                        <p:tgtEl>
                                          <p:spTgt spid="76872"/>
                                        </p:tgtEl>
                                        <p:attrNameLst>
                                          <p:attrName>style.visibility</p:attrName>
                                        </p:attrNameLst>
                                      </p:cBhvr>
                                      <p:to>
                                        <p:strVal val="hidden"/>
                                      </p:to>
                                    </p:set>
                                  </p:childTnLst>
                                </p:cTn>
                              </p:par>
                            </p:childTnLst>
                          </p:cTn>
                        </p:par>
                        <p:par>
                          <p:cTn id="25" fill="hold" nodeType="afterGroup">
                            <p:stCondLst>
                              <p:cond delay="1000"/>
                            </p:stCondLst>
                            <p:childTnLst>
                              <p:par>
                                <p:cTn id="26" presetID="1" presetClass="entr" presetSubtype="0" fill="hold" nodeType="afterEffect">
                                  <p:stCondLst>
                                    <p:cond delay="0"/>
                                  </p:stCondLst>
                                  <p:childTnLst>
                                    <p:set>
                                      <p:cBhvr>
                                        <p:cTn id="27" dur="1" fill="hold">
                                          <p:stCondLst>
                                            <p:cond delay="0"/>
                                          </p:stCondLst>
                                        </p:cTn>
                                        <p:tgtEl>
                                          <p:spTgt spid="76862"/>
                                        </p:tgtEl>
                                        <p:attrNameLst>
                                          <p:attrName>style.visibility</p:attrName>
                                        </p:attrNameLst>
                                      </p:cBhvr>
                                      <p:to>
                                        <p:strVal val="visible"/>
                                      </p:to>
                                    </p:set>
                                  </p:childTnLst>
                                </p:cTn>
                              </p:par>
                            </p:childTnLst>
                          </p:cTn>
                        </p:par>
                        <p:par>
                          <p:cTn id="28" fill="hold" nodeType="afterGroup">
                            <p:stCondLst>
                              <p:cond delay="1000"/>
                            </p:stCondLst>
                            <p:childTnLst>
                              <p:par>
                                <p:cTn id="29" presetID="1" presetClass="exit" presetSubtype="0" fill="hold" nodeType="afterEffect">
                                  <p:stCondLst>
                                    <p:cond delay="500"/>
                                  </p:stCondLst>
                                  <p:childTnLst>
                                    <p:set>
                                      <p:cBhvr>
                                        <p:cTn id="30" dur="1" fill="hold">
                                          <p:stCondLst>
                                            <p:cond delay="0"/>
                                          </p:stCondLst>
                                        </p:cTn>
                                        <p:tgtEl>
                                          <p:spTgt spid="76862"/>
                                        </p:tgtEl>
                                        <p:attrNameLst>
                                          <p:attrName>style.visibility</p:attrName>
                                        </p:attrNameLst>
                                      </p:cBhvr>
                                      <p:to>
                                        <p:strVal val="hidden"/>
                                      </p:to>
                                    </p:set>
                                  </p:childTnLst>
                                </p:cTn>
                              </p:par>
                              <p:par>
                                <p:cTn id="31" presetID="1" presetClass="entr" presetSubtype="0" fill="hold" nodeType="withEffect">
                                  <p:stCondLst>
                                    <p:cond delay="500"/>
                                  </p:stCondLst>
                                  <p:childTnLst>
                                    <p:set>
                                      <p:cBhvr>
                                        <p:cTn id="32" dur="1" fill="hold">
                                          <p:stCondLst>
                                            <p:cond delay="0"/>
                                          </p:stCondLst>
                                        </p:cTn>
                                        <p:tgtEl>
                                          <p:spTgt spid="76852"/>
                                        </p:tgtEl>
                                        <p:attrNameLst>
                                          <p:attrName>style.visibility</p:attrName>
                                        </p:attrNameLst>
                                      </p:cBhvr>
                                      <p:to>
                                        <p:strVal val="visible"/>
                                      </p:to>
                                    </p:set>
                                  </p:childTnLst>
                                </p:cTn>
                              </p:par>
                            </p:childTnLst>
                          </p:cTn>
                        </p:par>
                        <p:par>
                          <p:cTn id="33" fill="hold" nodeType="afterGroup">
                            <p:stCondLst>
                              <p:cond delay="1500"/>
                            </p:stCondLst>
                            <p:childTnLst>
                              <p:par>
                                <p:cTn id="34" presetID="1" presetClass="exit" presetSubtype="0" fill="hold" nodeType="afterEffect">
                                  <p:stCondLst>
                                    <p:cond delay="500"/>
                                  </p:stCondLst>
                                  <p:childTnLst>
                                    <p:set>
                                      <p:cBhvr>
                                        <p:cTn id="35" dur="1" fill="hold">
                                          <p:stCondLst>
                                            <p:cond delay="0"/>
                                          </p:stCondLst>
                                        </p:cTn>
                                        <p:tgtEl>
                                          <p:spTgt spid="76852"/>
                                        </p:tgtEl>
                                        <p:attrNameLst>
                                          <p:attrName>style.visibility</p:attrName>
                                        </p:attrNameLst>
                                      </p:cBhvr>
                                      <p:to>
                                        <p:strVal val="hidden"/>
                                      </p:to>
                                    </p:se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76842"/>
                                        </p:tgtEl>
                                        <p:attrNameLst>
                                          <p:attrName>style.visibility</p:attrName>
                                        </p:attrNameLst>
                                      </p:cBhvr>
                                      <p:to>
                                        <p:strVal val="visible"/>
                                      </p:to>
                                    </p:set>
                                  </p:childTnLst>
                                </p:cTn>
                              </p:par>
                            </p:childTnLst>
                          </p:cTn>
                        </p:par>
                        <p:par>
                          <p:cTn id="39" fill="hold" nodeType="afterGroup">
                            <p:stCondLst>
                              <p:cond delay="2000"/>
                            </p:stCondLst>
                            <p:childTnLst>
                              <p:par>
                                <p:cTn id="40" presetID="1" presetClass="exit" presetSubtype="0" fill="hold" nodeType="afterEffect">
                                  <p:stCondLst>
                                    <p:cond delay="500"/>
                                  </p:stCondLst>
                                  <p:childTnLst>
                                    <p:set>
                                      <p:cBhvr>
                                        <p:cTn id="41" dur="1" fill="hold">
                                          <p:stCondLst>
                                            <p:cond delay="0"/>
                                          </p:stCondLst>
                                        </p:cTn>
                                        <p:tgtEl>
                                          <p:spTgt spid="76842"/>
                                        </p:tgtEl>
                                        <p:attrNameLst>
                                          <p:attrName>style.visibility</p:attrName>
                                        </p:attrNameLst>
                                      </p:cBhvr>
                                      <p:to>
                                        <p:strVal val="hidden"/>
                                      </p:to>
                                    </p:set>
                                  </p:childTnLst>
                                </p:cTn>
                              </p:par>
                            </p:childTnLst>
                          </p:cTn>
                        </p:par>
                        <p:par>
                          <p:cTn id="42" fill="hold" nodeType="afterGroup">
                            <p:stCondLst>
                              <p:cond delay="2500"/>
                            </p:stCondLst>
                            <p:childTnLst>
                              <p:par>
                                <p:cTn id="43" presetID="1" presetClass="entr" presetSubtype="0" fill="hold" nodeType="afterEffect">
                                  <p:stCondLst>
                                    <p:cond delay="0"/>
                                  </p:stCondLst>
                                  <p:childTnLst>
                                    <p:set>
                                      <p:cBhvr>
                                        <p:cTn id="44" dur="1" fill="hold">
                                          <p:stCondLst>
                                            <p:cond delay="0"/>
                                          </p:stCondLst>
                                        </p:cTn>
                                        <p:tgtEl>
                                          <p:spTgt spid="76902"/>
                                        </p:tgtEl>
                                        <p:attrNameLst>
                                          <p:attrName>style.visibility</p:attrName>
                                        </p:attrNameLst>
                                      </p:cBhvr>
                                      <p:to>
                                        <p:strVal val="visible"/>
                                      </p:to>
                                    </p:set>
                                  </p:childTnLst>
                                </p:cTn>
                              </p:par>
                            </p:childTnLst>
                          </p:cTn>
                        </p:par>
                        <p:par>
                          <p:cTn id="45" fill="hold" nodeType="afterGroup">
                            <p:stCondLst>
                              <p:cond delay="2500"/>
                            </p:stCondLst>
                            <p:childTnLst>
                              <p:par>
                                <p:cTn id="46" presetID="1" presetClass="exit" presetSubtype="0" fill="hold" nodeType="afterEffect">
                                  <p:stCondLst>
                                    <p:cond delay="500"/>
                                  </p:stCondLst>
                                  <p:childTnLst>
                                    <p:set>
                                      <p:cBhvr>
                                        <p:cTn id="47" dur="1" fill="hold">
                                          <p:stCondLst>
                                            <p:cond delay="0"/>
                                          </p:stCondLst>
                                        </p:cTn>
                                        <p:tgtEl>
                                          <p:spTgt spid="76902"/>
                                        </p:tgtEl>
                                        <p:attrNameLst>
                                          <p:attrName>style.visibility</p:attrName>
                                        </p:attrNameLst>
                                      </p:cBhvr>
                                      <p:to>
                                        <p:strVal val="hidden"/>
                                      </p:to>
                                    </p:set>
                                  </p:childTnLst>
                                </p:cTn>
                              </p:par>
                            </p:childTnLst>
                          </p:cTn>
                        </p:par>
                        <p:par>
                          <p:cTn id="48" fill="hold" nodeType="afterGroup">
                            <p:stCondLst>
                              <p:cond delay="3000"/>
                            </p:stCondLst>
                            <p:childTnLst>
                              <p:par>
                                <p:cTn id="49" presetID="1" presetClass="entr" presetSubtype="0" fill="hold" nodeType="afterEffect">
                                  <p:stCondLst>
                                    <p:cond delay="0"/>
                                  </p:stCondLst>
                                  <p:childTnLst>
                                    <p:set>
                                      <p:cBhvr>
                                        <p:cTn id="50" dur="1" fill="hold">
                                          <p:stCondLst>
                                            <p:cond delay="0"/>
                                          </p:stCondLst>
                                        </p:cTn>
                                        <p:tgtEl>
                                          <p:spTgt spid="76892"/>
                                        </p:tgtEl>
                                        <p:attrNameLst>
                                          <p:attrName>style.visibility</p:attrName>
                                        </p:attrNameLst>
                                      </p:cBhvr>
                                      <p:to>
                                        <p:strVal val="visible"/>
                                      </p:to>
                                    </p:set>
                                  </p:childTnLst>
                                </p:cTn>
                              </p:par>
                            </p:childTnLst>
                          </p:cTn>
                        </p:par>
                        <p:par>
                          <p:cTn id="51" fill="hold" nodeType="afterGroup">
                            <p:stCondLst>
                              <p:cond delay="3000"/>
                            </p:stCondLst>
                            <p:childTnLst>
                              <p:par>
                                <p:cTn id="52" presetID="1" presetClass="exit" presetSubtype="0" fill="hold" nodeType="afterEffect">
                                  <p:stCondLst>
                                    <p:cond delay="500"/>
                                  </p:stCondLst>
                                  <p:childTnLst>
                                    <p:set>
                                      <p:cBhvr>
                                        <p:cTn id="53" dur="1" fill="hold">
                                          <p:stCondLst>
                                            <p:cond delay="0"/>
                                          </p:stCondLst>
                                        </p:cTn>
                                        <p:tgtEl>
                                          <p:spTgt spid="76892"/>
                                        </p:tgtEl>
                                        <p:attrNameLst>
                                          <p:attrName>style.visibility</p:attrName>
                                        </p:attrNameLst>
                                      </p:cBhvr>
                                      <p:to>
                                        <p:strVal val="hidden"/>
                                      </p:to>
                                    </p:set>
                                  </p:childTnLst>
                                </p:cTn>
                              </p:par>
                            </p:childTnLst>
                          </p:cTn>
                        </p:par>
                        <p:par>
                          <p:cTn id="54" fill="hold" nodeType="afterGroup">
                            <p:stCondLst>
                              <p:cond delay="3500"/>
                            </p:stCondLst>
                            <p:childTnLst>
                              <p:par>
                                <p:cTn id="55" presetID="1" presetClass="entr" presetSubtype="0" fill="hold" nodeType="afterEffect">
                                  <p:stCondLst>
                                    <p:cond delay="0"/>
                                  </p:stCondLst>
                                  <p:childTnLst>
                                    <p:set>
                                      <p:cBhvr>
                                        <p:cTn id="56" dur="1" fill="hold">
                                          <p:stCondLst>
                                            <p:cond delay="0"/>
                                          </p:stCondLst>
                                        </p:cTn>
                                        <p:tgtEl>
                                          <p:spTgt spid="76822"/>
                                        </p:tgtEl>
                                        <p:attrNameLst>
                                          <p:attrName>style.visibility</p:attrName>
                                        </p:attrNameLst>
                                      </p:cBhvr>
                                      <p:to>
                                        <p:strVal val="visible"/>
                                      </p:to>
                                    </p:set>
                                  </p:childTnLst>
                                  <p:subTnLst>
                                    <p:animClr clrSpc="rgb" dir="cw">
                                      <p:cBhvr override="childStyle">
                                        <p:cTn dur="1" fill="hold" display="0" masterRel="nextClick" afterEffect="1"/>
                                        <p:tgtEl>
                                          <p:spTgt spid="76822"/>
                                        </p:tgtEl>
                                        <p:attrNameLst>
                                          <p:attrName>ppt_c</p:attrName>
                                        </p:attrNameLst>
                                      </p:cBhvr>
                                      <p:to>
                                        <a:srgbClr val="C0C0C0"/>
                                      </p:to>
                                    </p:animClr>
                                  </p:sub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76913"/>
                                        </p:tgtEl>
                                        <p:attrNameLst>
                                          <p:attrName>style.visibility</p:attrName>
                                        </p:attrNameLst>
                                      </p:cBhvr>
                                      <p:to>
                                        <p:strVal val="visible"/>
                                      </p:to>
                                    </p:set>
                                  </p:childTnLst>
                                </p:cTn>
                              </p:par>
                            </p:childTnLst>
                          </p:cTn>
                        </p:par>
                        <p:par>
                          <p:cTn id="61" fill="hold" nodeType="afterGroup">
                            <p:stCondLst>
                              <p:cond delay="0"/>
                            </p:stCondLst>
                            <p:childTnLst>
                              <p:par>
                                <p:cTn id="62" presetID="1" presetClass="exit" presetSubtype="0" fill="hold" nodeType="afterEffect">
                                  <p:stCondLst>
                                    <p:cond delay="500"/>
                                  </p:stCondLst>
                                  <p:childTnLst>
                                    <p:set>
                                      <p:cBhvr>
                                        <p:cTn id="63" dur="1" fill="hold">
                                          <p:stCondLst>
                                            <p:cond delay="0"/>
                                          </p:stCondLst>
                                        </p:cTn>
                                        <p:tgtEl>
                                          <p:spTgt spid="76913"/>
                                        </p:tgtEl>
                                        <p:attrNameLst>
                                          <p:attrName>style.visibility</p:attrName>
                                        </p:attrNameLst>
                                      </p:cBhvr>
                                      <p:to>
                                        <p:strVal val="hidden"/>
                                      </p:to>
                                    </p:set>
                                  </p:childTnLst>
                                </p:cTn>
                              </p:par>
                            </p:childTnLst>
                          </p:cTn>
                        </p:par>
                        <p:par>
                          <p:cTn id="64" fill="hold" nodeType="afterGroup">
                            <p:stCondLst>
                              <p:cond delay="500"/>
                            </p:stCondLst>
                            <p:childTnLst>
                              <p:par>
                                <p:cTn id="65" presetID="1" presetClass="entr" presetSubtype="0" fill="hold" nodeType="afterEffect">
                                  <p:stCondLst>
                                    <p:cond delay="0"/>
                                  </p:stCondLst>
                                  <p:childTnLst>
                                    <p:set>
                                      <p:cBhvr>
                                        <p:cTn id="66" dur="1" fill="hold">
                                          <p:stCondLst>
                                            <p:cond delay="0"/>
                                          </p:stCondLst>
                                        </p:cTn>
                                        <p:tgtEl>
                                          <p:spTgt spid="76923"/>
                                        </p:tgtEl>
                                        <p:attrNameLst>
                                          <p:attrName>style.visibility</p:attrName>
                                        </p:attrNameLst>
                                      </p:cBhvr>
                                      <p:to>
                                        <p:strVal val="visible"/>
                                      </p:to>
                                    </p:set>
                                  </p:childTnLst>
                                </p:cTn>
                              </p:par>
                            </p:childTnLst>
                          </p:cTn>
                        </p:par>
                        <p:par>
                          <p:cTn id="67" fill="hold" nodeType="afterGroup">
                            <p:stCondLst>
                              <p:cond delay="500"/>
                            </p:stCondLst>
                            <p:childTnLst>
                              <p:par>
                                <p:cTn id="68" presetID="1" presetClass="exit" presetSubtype="0" fill="hold" nodeType="afterEffect">
                                  <p:stCondLst>
                                    <p:cond delay="500"/>
                                  </p:stCondLst>
                                  <p:childTnLst>
                                    <p:set>
                                      <p:cBhvr>
                                        <p:cTn id="69" dur="1" fill="hold">
                                          <p:stCondLst>
                                            <p:cond delay="0"/>
                                          </p:stCondLst>
                                        </p:cTn>
                                        <p:tgtEl>
                                          <p:spTgt spid="76923"/>
                                        </p:tgtEl>
                                        <p:attrNameLst>
                                          <p:attrName>style.visibility</p:attrName>
                                        </p:attrNameLst>
                                      </p:cBhvr>
                                      <p:to>
                                        <p:strVal val="hidden"/>
                                      </p:to>
                                    </p:set>
                                  </p:childTnLst>
                                </p:cTn>
                              </p:par>
                            </p:childTnLst>
                          </p:cTn>
                        </p:par>
                        <p:par>
                          <p:cTn id="70" fill="hold" nodeType="afterGroup">
                            <p:stCondLst>
                              <p:cond delay="1000"/>
                            </p:stCondLst>
                            <p:childTnLst>
                              <p:par>
                                <p:cTn id="71" presetID="1" presetClass="entr" presetSubtype="0" fill="hold" nodeType="afterEffect">
                                  <p:stCondLst>
                                    <p:cond delay="0"/>
                                  </p:stCondLst>
                                  <p:childTnLst>
                                    <p:set>
                                      <p:cBhvr>
                                        <p:cTn id="72" dur="1" fill="hold">
                                          <p:stCondLst>
                                            <p:cond delay="0"/>
                                          </p:stCondLst>
                                        </p:cTn>
                                        <p:tgtEl>
                                          <p:spTgt spid="76933"/>
                                        </p:tgtEl>
                                        <p:attrNameLst>
                                          <p:attrName>style.visibility</p:attrName>
                                        </p:attrNameLst>
                                      </p:cBhvr>
                                      <p:to>
                                        <p:strVal val="visible"/>
                                      </p:to>
                                    </p:set>
                                  </p:childTnLst>
                                </p:cTn>
                              </p:par>
                            </p:childTnLst>
                          </p:cTn>
                        </p:par>
                        <p:par>
                          <p:cTn id="73" fill="hold" nodeType="afterGroup">
                            <p:stCondLst>
                              <p:cond delay="1000"/>
                            </p:stCondLst>
                            <p:childTnLst>
                              <p:par>
                                <p:cTn id="74" presetID="1" presetClass="exit" presetSubtype="0" fill="hold" nodeType="afterEffect">
                                  <p:stCondLst>
                                    <p:cond delay="500"/>
                                  </p:stCondLst>
                                  <p:childTnLst>
                                    <p:set>
                                      <p:cBhvr>
                                        <p:cTn id="75" dur="1" fill="hold">
                                          <p:stCondLst>
                                            <p:cond delay="0"/>
                                          </p:stCondLst>
                                        </p:cTn>
                                        <p:tgtEl>
                                          <p:spTgt spid="76933"/>
                                        </p:tgtEl>
                                        <p:attrNameLst>
                                          <p:attrName>style.visibility</p:attrName>
                                        </p:attrNameLst>
                                      </p:cBhvr>
                                      <p:to>
                                        <p:strVal val="hidden"/>
                                      </p:to>
                                    </p:set>
                                  </p:childTnLst>
                                </p:cTn>
                              </p:par>
                              <p:par>
                                <p:cTn id="76" presetID="1" presetClass="entr" presetSubtype="0" fill="hold" nodeType="withEffect">
                                  <p:stCondLst>
                                    <p:cond delay="500"/>
                                  </p:stCondLst>
                                  <p:childTnLst>
                                    <p:set>
                                      <p:cBhvr>
                                        <p:cTn id="77" dur="1" fill="hold">
                                          <p:stCondLst>
                                            <p:cond delay="0"/>
                                          </p:stCondLst>
                                        </p:cTn>
                                        <p:tgtEl>
                                          <p:spTgt spid="76943"/>
                                        </p:tgtEl>
                                        <p:attrNameLst>
                                          <p:attrName>style.visibility</p:attrName>
                                        </p:attrNameLst>
                                      </p:cBhvr>
                                      <p:to>
                                        <p:strVal val="visible"/>
                                      </p:to>
                                    </p:set>
                                  </p:childTnLst>
                                </p:cTn>
                              </p:par>
                            </p:childTnLst>
                          </p:cTn>
                        </p:par>
                        <p:par>
                          <p:cTn id="78" fill="hold" nodeType="afterGroup">
                            <p:stCondLst>
                              <p:cond delay="1500"/>
                            </p:stCondLst>
                            <p:childTnLst>
                              <p:par>
                                <p:cTn id="79" presetID="1" presetClass="exit" presetSubtype="0" fill="hold" nodeType="afterEffect">
                                  <p:stCondLst>
                                    <p:cond delay="500"/>
                                  </p:stCondLst>
                                  <p:childTnLst>
                                    <p:set>
                                      <p:cBhvr>
                                        <p:cTn id="80" dur="1" fill="hold">
                                          <p:stCondLst>
                                            <p:cond delay="0"/>
                                          </p:stCondLst>
                                        </p:cTn>
                                        <p:tgtEl>
                                          <p:spTgt spid="76943"/>
                                        </p:tgtEl>
                                        <p:attrNameLst>
                                          <p:attrName>style.visibility</p:attrName>
                                        </p:attrNameLst>
                                      </p:cBhvr>
                                      <p:to>
                                        <p:strVal val="hidden"/>
                                      </p:to>
                                    </p:set>
                                  </p:childTnLst>
                                </p:cTn>
                              </p:par>
                            </p:childTnLst>
                          </p:cTn>
                        </p:par>
                        <p:par>
                          <p:cTn id="81" fill="hold" nodeType="afterGroup">
                            <p:stCondLst>
                              <p:cond delay="2000"/>
                            </p:stCondLst>
                            <p:childTnLst>
                              <p:par>
                                <p:cTn id="82" presetID="1" presetClass="entr" presetSubtype="0" fill="hold" nodeType="afterEffect">
                                  <p:stCondLst>
                                    <p:cond delay="0"/>
                                  </p:stCondLst>
                                  <p:childTnLst>
                                    <p:set>
                                      <p:cBhvr>
                                        <p:cTn id="83" dur="1" fill="hold">
                                          <p:stCondLst>
                                            <p:cond delay="0"/>
                                          </p:stCondLst>
                                        </p:cTn>
                                        <p:tgtEl>
                                          <p:spTgt spid="76953"/>
                                        </p:tgtEl>
                                        <p:attrNameLst>
                                          <p:attrName>style.visibility</p:attrName>
                                        </p:attrNameLst>
                                      </p:cBhvr>
                                      <p:to>
                                        <p:strVal val="visible"/>
                                      </p:to>
                                    </p:set>
                                  </p:childTnLst>
                                </p:cTn>
                              </p:par>
                            </p:childTnLst>
                          </p:cTn>
                        </p:par>
                        <p:par>
                          <p:cTn id="84" fill="hold" nodeType="afterGroup">
                            <p:stCondLst>
                              <p:cond delay="2000"/>
                            </p:stCondLst>
                            <p:childTnLst>
                              <p:par>
                                <p:cTn id="85" presetID="1" presetClass="exit" presetSubtype="0" fill="hold" nodeType="afterEffect">
                                  <p:stCondLst>
                                    <p:cond delay="500"/>
                                  </p:stCondLst>
                                  <p:childTnLst>
                                    <p:set>
                                      <p:cBhvr>
                                        <p:cTn id="86" dur="1" fill="hold">
                                          <p:stCondLst>
                                            <p:cond delay="0"/>
                                          </p:stCondLst>
                                        </p:cTn>
                                        <p:tgtEl>
                                          <p:spTgt spid="76953"/>
                                        </p:tgtEl>
                                        <p:attrNameLst>
                                          <p:attrName>style.visibility</p:attrName>
                                        </p:attrNameLst>
                                      </p:cBhvr>
                                      <p:to>
                                        <p:strVal val="hidden"/>
                                      </p:to>
                                    </p:set>
                                  </p:childTnLst>
                                </p:cTn>
                              </p:par>
                              <p:par>
                                <p:cTn id="87" presetID="1" presetClass="entr" presetSubtype="0" fill="hold" nodeType="withEffect">
                                  <p:stCondLst>
                                    <p:cond delay="500"/>
                                  </p:stCondLst>
                                  <p:childTnLst>
                                    <p:set>
                                      <p:cBhvr>
                                        <p:cTn id="88" dur="1" fill="hold">
                                          <p:stCondLst>
                                            <p:cond delay="0"/>
                                          </p:stCondLst>
                                        </p:cTn>
                                        <p:tgtEl>
                                          <p:spTgt spid="76963"/>
                                        </p:tgtEl>
                                        <p:attrNameLst>
                                          <p:attrName>style.visibility</p:attrName>
                                        </p:attrNameLst>
                                      </p:cBhvr>
                                      <p:to>
                                        <p:strVal val="visible"/>
                                      </p:to>
                                    </p:set>
                                  </p:childTnLst>
                                </p:cTn>
                              </p:par>
                            </p:childTnLst>
                          </p:cTn>
                        </p:par>
                        <p:par>
                          <p:cTn id="89" fill="hold" nodeType="afterGroup">
                            <p:stCondLst>
                              <p:cond delay="2500"/>
                            </p:stCondLst>
                            <p:childTnLst>
                              <p:par>
                                <p:cTn id="90" presetID="1" presetClass="exit" presetSubtype="0" fill="hold" nodeType="afterEffect">
                                  <p:stCondLst>
                                    <p:cond delay="500"/>
                                  </p:stCondLst>
                                  <p:childTnLst>
                                    <p:set>
                                      <p:cBhvr>
                                        <p:cTn id="91" dur="1" fill="hold">
                                          <p:stCondLst>
                                            <p:cond delay="0"/>
                                          </p:stCondLst>
                                        </p:cTn>
                                        <p:tgtEl>
                                          <p:spTgt spid="76963"/>
                                        </p:tgtEl>
                                        <p:attrNameLst>
                                          <p:attrName>style.visibility</p:attrName>
                                        </p:attrNameLst>
                                      </p:cBhvr>
                                      <p:to>
                                        <p:strVal val="hidden"/>
                                      </p:to>
                                    </p:set>
                                  </p:childTnLst>
                                </p:cTn>
                              </p:par>
                            </p:childTnLst>
                          </p:cTn>
                        </p:par>
                        <p:par>
                          <p:cTn id="92" fill="hold" nodeType="afterGroup">
                            <p:stCondLst>
                              <p:cond delay="3000"/>
                            </p:stCondLst>
                            <p:childTnLst>
                              <p:par>
                                <p:cTn id="93" presetID="1" presetClass="entr" presetSubtype="0" fill="hold" nodeType="afterEffect">
                                  <p:stCondLst>
                                    <p:cond delay="0"/>
                                  </p:stCondLst>
                                  <p:childTnLst>
                                    <p:set>
                                      <p:cBhvr>
                                        <p:cTn id="94" dur="1" fill="hold">
                                          <p:stCondLst>
                                            <p:cond delay="0"/>
                                          </p:stCondLst>
                                        </p:cTn>
                                        <p:tgtEl>
                                          <p:spTgt spid="76973"/>
                                        </p:tgtEl>
                                        <p:attrNameLst>
                                          <p:attrName>style.visibility</p:attrName>
                                        </p:attrNameLst>
                                      </p:cBhvr>
                                      <p:to>
                                        <p:strVal val="visible"/>
                                      </p:to>
                                    </p:set>
                                  </p:childTnLst>
                                </p:cTn>
                              </p:par>
                            </p:childTnLst>
                          </p:cTn>
                        </p:par>
                        <p:par>
                          <p:cTn id="95" fill="hold" nodeType="afterGroup">
                            <p:stCondLst>
                              <p:cond delay="3000"/>
                            </p:stCondLst>
                            <p:childTnLst>
                              <p:par>
                                <p:cTn id="96" presetID="1" presetClass="exit" presetSubtype="0" fill="hold" nodeType="afterEffect">
                                  <p:stCondLst>
                                    <p:cond delay="500"/>
                                  </p:stCondLst>
                                  <p:childTnLst>
                                    <p:set>
                                      <p:cBhvr>
                                        <p:cTn id="97" dur="1" fill="hold">
                                          <p:stCondLst>
                                            <p:cond delay="0"/>
                                          </p:stCondLst>
                                        </p:cTn>
                                        <p:tgtEl>
                                          <p:spTgt spid="76973"/>
                                        </p:tgtEl>
                                        <p:attrNameLst>
                                          <p:attrName>style.visibility</p:attrName>
                                        </p:attrNameLst>
                                      </p:cBhvr>
                                      <p:to>
                                        <p:strVal val="hidden"/>
                                      </p:to>
                                    </p:set>
                                  </p:childTnLst>
                                </p:cTn>
                              </p:par>
                            </p:childTnLst>
                          </p:cTn>
                        </p:par>
                        <p:par>
                          <p:cTn id="98" fill="hold" nodeType="afterGroup">
                            <p:stCondLst>
                              <p:cond delay="3500"/>
                            </p:stCondLst>
                            <p:childTnLst>
                              <p:par>
                                <p:cTn id="99" presetID="1" presetClass="entr" presetSubtype="0" fill="hold" nodeType="afterEffect">
                                  <p:stCondLst>
                                    <p:cond delay="0"/>
                                  </p:stCondLst>
                                  <p:childTnLst>
                                    <p:set>
                                      <p:cBhvr>
                                        <p:cTn id="100" dur="1" fill="hold">
                                          <p:stCondLst>
                                            <p:cond delay="0"/>
                                          </p:stCondLst>
                                        </p:cTn>
                                        <p:tgtEl>
                                          <p:spTgt spid="76812"/>
                                        </p:tgtEl>
                                        <p:attrNameLst>
                                          <p:attrName>style.visibility</p:attrName>
                                        </p:attrNameLst>
                                      </p:cBhvr>
                                      <p:to>
                                        <p:strVal val="visible"/>
                                      </p:to>
                                    </p:set>
                                  </p:childTnLst>
                                  <p:subTnLst>
                                    <p:animClr clrSpc="rgb" dir="cw">
                                      <p:cBhvr override="childStyle">
                                        <p:cTn dur="1" fill="hold" display="0" masterRel="nextClick" afterEffect="1"/>
                                        <p:tgtEl>
                                          <p:spTgt spid="76812"/>
                                        </p:tgtEl>
                                        <p:attrNameLst>
                                          <p:attrName>ppt_c</p:attrName>
                                        </p:attrNameLst>
                                      </p:cBhvr>
                                      <p:to>
                                        <a:srgbClr val="C0C0C0"/>
                                      </p:to>
                                    </p:animClr>
                                  </p:subTnLst>
                                </p:cTn>
                              </p:par>
                            </p:childTnLst>
                          </p:cTn>
                        </p:par>
                        <p:par>
                          <p:cTn id="101" fill="hold" nodeType="afterGroup">
                            <p:stCondLst>
                              <p:cond delay="3500"/>
                            </p:stCondLst>
                            <p:childTnLst>
                              <p:par>
                                <p:cTn id="102" presetID="1" presetClass="exit" presetSubtype="0" fill="hold" nodeType="afterEffect">
                                  <p:stCondLst>
                                    <p:cond delay="500"/>
                                  </p:stCondLst>
                                  <p:childTnLst>
                                    <p:set>
                                      <p:cBhvr>
                                        <p:cTn id="103" dur="1" fill="hold">
                                          <p:stCondLst>
                                            <p:cond delay="0"/>
                                          </p:stCondLst>
                                        </p:cTn>
                                        <p:tgtEl>
                                          <p:spTgt spid="76812"/>
                                        </p:tgtEl>
                                        <p:attrNameLst>
                                          <p:attrName>style.visibility</p:attrName>
                                        </p:attrNameLst>
                                      </p:cBhvr>
                                      <p:to>
                                        <p:strVal val="hidden"/>
                                      </p:to>
                                    </p:set>
                                  </p:childTnLst>
                                </p:cTn>
                              </p:par>
                            </p:childTnLst>
                          </p:cTn>
                        </p:par>
                        <p:par>
                          <p:cTn id="104" fill="hold" nodeType="afterGroup">
                            <p:stCondLst>
                              <p:cond delay="4000"/>
                            </p:stCondLst>
                            <p:childTnLst>
                              <p:par>
                                <p:cTn id="105" presetID="1" presetClass="entr" presetSubtype="0" fill="hold" nodeType="afterEffect">
                                  <p:stCondLst>
                                    <p:cond delay="0"/>
                                  </p:stCondLst>
                                  <p:childTnLst>
                                    <p:set>
                                      <p:cBhvr>
                                        <p:cTn id="106" dur="1" fill="hold">
                                          <p:stCondLst>
                                            <p:cond delay="0"/>
                                          </p:stCondLst>
                                        </p:cTn>
                                        <p:tgtEl>
                                          <p:spTgt spid="76983"/>
                                        </p:tgtEl>
                                        <p:attrNameLst>
                                          <p:attrName>style.visibility</p:attrName>
                                        </p:attrNameLst>
                                      </p:cBhvr>
                                      <p:to>
                                        <p:strVal val="visible"/>
                                      </p:to>
                                    </p:set>
                                  </p:childTnLst>
                                </p:cTn>
                              </p:par>
                            </p:childTnLst>
                          </p:cTn>
                        </p:par>
                        <p:par>
                          <p:cTn id="107" fill="hold" nodeType="afterGroup">
                            <p:stCondLst>
                              <p:cond delay="4000"/>
                            </p:stCondLst>
                            <p:childTnLst>
                              <p:par>
                                <p:cTn id="108" presetID="1" presetClass="exit" presetSubtype="0" fill="hold" nodeType="afterEffect">
                                  <p:stCondLst>
                                    <p:cond delay="500"/>
                                  </p:stCondLst>
                                  <p:childTnLst>
                                    <p:set>
                                      <p:cBhvr>
                                        <p:cTn id="109" dur="1" fill="hold">
                                          <p:stCondLst>
                                            <p:cond delay="0"/>
                                          </p:stCondLst>
                                        </p:cTn>
                                        <p:tgtEl>
                                          <p:spTgt spid="76983"/>
                                        </p:tgtEl>
                                        <p:attrNameLst>
                                          <p:attrName>style.visibility</p:attrName>
                                        </p:attrNameLst>
                                      </p:cBhvr>
                                      <p:to>
                                        <p:strVal val="hidden"/>
                                      </p:to>
                                    </p:set>
                                  </p:childTnLst>
                                </p:cTn>
                              </p:par>
                              <p:par>
                                <p:cTn id="110" presetID="1" presetClass="entr" presetSubtype="0" fill="hold" nodeType="withEffect">
                                  <p:stCondLst>
                                    <p:cond delay="500"/>
                                  </p:stCondLst>
                                  <p:childTnLst>
                                    <p:set>
                                      <p:cBhvr>
                                        <p:cTn id="111" dur="1" fill="hold">
                                          <p:stCondLst>
                                            <p:cond delay="0"/>
                                          </p:stCondLst>
                                        </p:cTn>
                                        <p:tgtEl>
                                          <p:spTgt spid="76993"/>
                                        </p:tgtEl>
                                        <p:attrNameLst>
                                          <p:attrName>style.visibility</p:attrName>
                                        </p:attrNameLst>
                                      </p:cBhvr>
                                      <p:to>
                                        <p:strVal val="visible"/>
                                      </p:to>
                                    </p:set>
                                  </p:childTnLst>
                                </p:cTn>
                              </p:par>
                            </p:childTnLst>
                          </p:cTn>
                        </p:par>
                        <p:par>
                          <p:cTn id="112" fill="hold" nodeType="afterGroup">
                            <p:stCondLst>
                              <p:cond delay="4500"/>
                            </p:stCondLst>
                            <p:childTnLst>
                              <p:par>
                                <p:cTn id="113" presetID="1" presetClass="exit" presetSubtype="0" fill="hold" nodeType="afterEffect">
                                  <p:stCondLst>
                                    <p:cond delay="500"/>
                                  </p:stCondLst>
                                  <p:childTnLst>
                                    <p:set>
                                      <p:cBhvr>
                                        <p:cTn id="114" dur="1" fill="hold">
                                          <p:stCondLst>
                                            <p:cond delay="0"/>
                                          </p:stCondLst>
                                        </p:cTn>
                                        <p:tgtEl>
                                          <p:spTgt spid="76993"/>
                                        </p:tgtEl>
                                        <p:attrNameLst>
                                          <p:attrName>style.visibility</p:attrName>
                                        </p:attrNameLst>
                                      </p:cBhvr>
                                      <p:to>
                                        <p:strVal val="hidden"/>
                                      </p:to>
                                    </p:set>
                                  </p:childTnLst>
                                </p:cTn>
                              </p:par>
                            </p:childTnLst>
                          </p:cTn>
                        </p:par>
                        <p:par>
                          <p:cTn id="115" fill="hold" nodeType="afterGroup">
                            <p:stCondLst>
                              <p:cond delay="5000"/>
                            </p:stCondLst>
                            <p:childTnLst>
                              <p:par>
                                <p:cTn id="116" presetID="1" presetClass="entr" presetSubtype="0" fill="hold" nodeType="afterEffect">
                                  <p:stCondLst>
                                    <p:cond delay="0"/>
                                  </p:stCondLst>
                                  <p:childTnLst>
                                    <p:set>
                                      <p:cBhvr>
                                        <p:cTn id="117" dur="1" fill="hold">
                                          <p:stCondLst>
                                            <p:cond delay="0"/>
                                          </p:stCondLst>
                                        </p:cTn>
                                        <p:tgtEl>
                                          <p:spTgt spid="77003"/>
                                        </p:tgtEl>
                                        <p:attrNameLst>
                                          <p:attrName>style.visibility</p:attrName>
                                        </p:attrNameLst>
                                      </p:cBhvr>
                                      <p:to>
                                        <p:strVal val="visible"/>
                                      </p:to>
                                    </p:set>
                                  </p:childTnLst>
                                </p:cTn>
                              </p:par>
                            </p:childTnLst>
                          </p:cTn>
                        </p:par>
                        <p:par>
                          <p:cTn id="118" fill="hold" nodeType="afterGroup">
                            <p:stCondLst>
                              <p:cond delay="5000"/>
                            </p:stCondLst>
                            <p:childTnLst>
                              <p:par>
                                <p:cTn id="119" presetID="1" presetClass="exit" presetSubtype="0" fill="hold" nodeType="afterEffect">
                                  <p:stCondLst>
                                    <p:cond delay="500"/>
                                  </p:stCondLst>
                                  <p:childTnLst>
                                    <p:set>
                                      <p:cBhvr>
                                        <p:cTn id="120" dur="1" fill="hold">
                                          <p:stCondLst>
                                            <p:cond delay="0"/>
                                          </p:stCondLst>
                                        </p:cTn>
                                        <p:tgtEl>
                                          <p:spTgt spid="77003"/>
                                        </p:tgtEl>
                                        <p:attrNameLst>
                                          <p:attrName>style.visibility</p:attrName>
                                        </p:attrNameLst>
                                      </p:cBhvr>
                                      <p:to>
                                        <p:strVal val="hidden"/>
                                      </p:to>
                                    </p:set>
                                  </p:childTnLst>
                                </p:cTn>
                              </p:par>
                              <p:par>
                                <p:cTn id="121" presetID="1" presetClass="entr" presetSubtype="0" fill="hold" nodeType="withEffect">
                                  <p:stCondLst>
                                    <p:cond delay="500"/>
                                  </p:stCondLst>
                                  <p:childTnLst>
                                    <p:set>
                                      <p:cBhvr>
                                        <p:cTn id="122" dur="1" fill="hold">
                                          <p:stCondLst>
                                            <p:cond delay="0"/>
                                          </p:stCondLst>
                                        </p:cTn>
                                        <p:tgtEl>
                                          <p:spTgt spid="77013"/>
                                        </p:tgtEl>
                                        <p:attrNameLst>
                                          <p:attrName>style.visibility</p:attrName>
                                        </p:attrNameLst>
                                      </p:cBhvr>
                                      <p:to>
                                        <p:strVal val="visible"/>
                                      </p:to>
                                    </p:set>
                                  </p:childTnLst>
                                </p:cTn>
                              </p:par>
                            </p:childTnLst>
                          </p:cTn>
                        </p:par>
                        <p:par>
                          <p:cTn id="123" fill="hold" nodeType="afterGroup">
                            <p:stCondLst>
                              <p:cond delay="5500"/>
                            </p:stCondLst>
                            <p:childTnLst>
                              <p:par>
                                <p:cTn id="124" presetID="1" presetClass="exit" presetSubtype="0" fill="hold" nodeType="afterEffect">
                                  <p:stCondLst>
                                    <p:cond delay="500"/>
                                  </p:stCondLst>
                                  <p:childTnLst>
                                    <p:set>
                                      <p:cBhvr>
                                        <p:cTn id="125" dur="1" fill="hold">
                                          <p:stCondLst>
                                            <p:cond delay="0"/>
                                          </p:stCondLst>
                                        </p:cTn>
                                        <p:tgtEl>
                                          <p:spTgt spid="77013"/>
                                        </p:tgtEl>
                                        <p:attrNameLst>
                                          <p:attrName>style.visibility</p:attrName>
                                        </p:attrNameLst>
                                      </p:cBhvr>
                                      <p:to>
                                        <p:strVal val="hidden"/>
                                      </p:to>
                                    </p:set>
                                  </p:childTnLst>
                                </p:cTn>
                              </p:par>
                            </p:childTnLst>
                          </p:cTn>
                        </p:par>
                        <p:par>
                          <p:cTn id="126" fill="hold" nodeType="afterGroup">
                            <p:stCondLst>
                              <p:cond delay="6000"/>
                            </p:stCondLst>
                            <p:childTnLst>
                              <p:par>
                                <p:cTn id="127" presetID="1" presetClass="entr" presetSubtype="0" fill="hold" nodeType="afterEffect">
                                  <p:stCondLst>
                                    <p:cond delay="0"/>
                                  </p:stCondLst>
                                  <p:childTnLst>
                                    <p:set>
                                      <p:cBhvr>
                                        <p:cTn id="128" dur="1" fill="hold">
                                          <p:stCondLst>
                                            <p:cond delay="0"/>
                                          </p:stCondLst>
                                        </p:cTn>
                                        <p:tgtEl>
                                          <p:spTgt spid="77023"/>
                                        </p:tgtEl>
                                        <p:attrNameLst>
                                          <p:attrName>style.visibility</p:attrName>
                                        </p:attrNameLst>
                                      </p:cBhvr>
                                      <p:to>
                                        <p:strVal val="visible"/>
                                      </p:to>
                                    </p:set>
                                  </p:childTnLst>
                                </p:cTn>
                              </p:par>
                            </p:childTnLst>
                          </p:cTn>
                        </p:par>
                        <p:par>
                          <p:cTn id="129" fill="hold" nodeType="afterGroup">
                            <p:stCondLst>
                              <p:cond delay="6000"/>
                            </p:stCondLst>
                            <p:childTnLst>
                              <p:par>
                                <p:cTn id="130" presetID="1" presetClass="exit" presetSubtype="0" fill="hold" nodeType="afterEffect">
                                  <p:stCondLst>
                                    <p:cond delay="500"/>
                                  </p:stCondLst>
                                  <p:childTnLst>
                                    <p:set>
                                      <p:cBhvr>
                                        <p:cTn id="131" dur="1" fill="hold">
                                          <p:stCondLst>
                                            <p:cond delay="0"/>
                                          </p:stCondLst>
                                        </p:cTn>
                                        <p:tgtEl>
                                          <p:spTgt spid="77023"/>
                                        </p:tgtEl>
                                        <p:attrNameLst>
                                          <p:attrName>style.visibility</p:attrName>
                                        </p:attrNameLst>
                                      </p:cBhvr>
                                      <p:to>
                                        <p:strVal val="hidden"/>
                                      </p:to>
                                    </p:set>
                                  </p:childTnLst>
                                </p:cTn>
                              </p:par>
                            </p:childTnLst>
                          </p:cTn>
                        </p:par>
                        <p:par>
                          <p:cTn id="132" fill="hold" nodeType="afterGroup">
                            <p:stCondLst>
                              <p:cond delay="6500"/>
                            </p:stCondLst>
                            <p:childTnLst>
                              <p:par>
                                <p:cTn id="133" presetID="1" presetClass="entr" presetSubtype="0" fill="hold" nodeType="afterEffect">
                                  <p:stCondLst>
                                    <p:cond delay="0"/>
                                  </p:stCondLst>
                                  <p:childTnLst>
                                    <p:set>
                                      <p:cBhvr>
                                        <p:cTn id="134" dur="1" fill="hold">
                                          <p:stCondLst>
                                            <p:cond delay="0"/>
                                          </p:stCondLst>
                                        </p:cTn>
                                        <p:tgtEl>
                                          <p:spTgt spid="77033"/>
                                        </p:tgtEl>
                                        <p:attrNameLst>
                                          <p:attrName>style.visibility</p:attrName>
                                        </p:attrNameLst>
                                      </p:cBhvr>
                                      <p:to>
                                        <p:strVal val="visible"/>
                                      </p:to>
                                    </p:set>
                                  </p:childTnLst>
                                </p:cTn>
                              </p:par>
                            </p:childTnLst>
                          </p:cTn>
                        </p:par>
                        <p:par>
                          <p:cTn id="135" fill="hold" nodeType="afterGroup">
                            <p:stCondLst>
                              <p:cond delay="6500"/>
                            </p:stCondLst>
                            <p:childTnLst>
                              <p:par>
                                <p:cTn id="136" presetID="1" presetClass="exit" presetSubtype="0" fill="hold" nodeType="afterEffect">
                                  <p:stCondLst>
                                    <p:cond delay="500"/>
                                  </p:stCondLst>
                                  <p:childTnLst>
                                    <p:set>
                                      <p:cBhvr>
                                        <p:cTn id="137" dur="1" fill="hold">
                                          <p:stCondLst>
                                            <p:cond delay="0"/>
                                          </p:stCondLst>
                                        </p:cTn>
                                        <p:tgtEl>
                                          <p:spTgt spid="77033"/>
                                        </p:tgtEl>
                                        <p:attrNameLst>
                                          <p:attrName>style.visibility</p:attrName>
                                        </p:attrNameLst>
                                      </p:cBhvr>
                                      <p:to>
                                        <p:strVal val="hidden"/>
                                      </p:to>
                                    </p:set>
                                  </p:childTnLst>
                                </p:cTn>
                              </p:par>
                            </p:childTnLst>
                          </p:cTn>
                        </p:par>
                        <p:par>
                          <p:cTn id="138" fill="hold" nodeType="afterGroup">
                            <p:stCondLst>
                              <p:cond delay="7000"/>
                            </p:stCondLst>
                            <p:childTnLst>
                              <p:par>
                                <p:cTn id="139" presetID="1" presetClass="entr" presetSubtype="0" fill="hold" nodeType="afterEffect">
                                  <p:stCondLst>
                                    <p:cond delay="0"/>
                                  </p:stCondLst>
                                  <p:childTnLst>
                                    <p:set>
                                      <p:cBhvr>
                                        <p:cTn id="140" dur="1" fill="hold">
                                          <p:stCondLst>
                                            <p:cond delay="0"/>
                                          </p:stCondLst>
                                        </p:cTn>
                                        <p:tgtEl>
                                          <p:spTgt spid="77043"/>
                                        </p:tgtEl>
                                        <p:attrNameLst>
                                          <p:attrName>style.visibility</p:attrName>
                                        </p:attrNameLst>
                                      </p:cBhvr>
                                      <p:to>
                                        <p:strVal val="visible"/>
                                      </p:to>
                                    </p:set>
                                  </p:childTnLst>
                                </p:cTn>
                              </p:par>
                            </p:childTnLst>
                          </p:cTn>
                        </p:par>
                        <p:par>
                          <p:cTn id="141" fill="hold" nodeType="afterGroup">
                            <p:stCondLst>
                              <p:cond delay="7000"/>
                            </p:stCondLst>
                            <p:childTnLst>
                              <p:par>
                                <p:cTn id="142" presetID="1" presetClass="exit" presetSubtype="0" fill="hold" nodeType="afterEffect">
                                  <p:stCondLst>
                                    <p:cond delay="500"/>
                                  </p:stCondLst>
                                  <p:childTnLst>
                                    <p:set>
                                      <p:cBhvr>
                                        <p:cTn id="143" dur="1" fill="hold">
                                          <p:stCondLst>
                                            <p:cond delay="0"/>
                                          </p:stCondLst>
                                        </p:cTn>
                                        <p:tgtEl>
                                          <p:spTgt spid="77043"/>
                                        </p:tgtEl>
                                        <p:attrNameLst>
                                          <p:attrName>style.visibility</p:attrName>
                                        </p:attrNameLst>
                                      </p:cBhvr>
                                      <p:to>
                                        <p:strVal val="hidden"/>
                                      </p:to>
                                    </p:set>
                                  </p:childTnLst>
                                </p:cTn>
                              </p:par>
                            </p:childTnLst>
                          </p:cTn>
                        </p:par>
                        <p:par>
                          <p:cTn id="144" fill="hold" nodeType="afterGroup">
                            <p:stCondLst>
                              <p:cond delay="7500"/>
                            </p:stCondLst>
                            <p:childTnLst>
                              <p:par>
                                <p:cTn id="145" presetID="1" presetClass="entr" presetSubtype="0" fill="hold" nodeType="afterEffect">
                                  <p:stCondLst>
                                    <p:cond delay="0"/>
                                  </p:stCondLst>
                                  <p:childTnLst>
                                    <p:set>
                                      <p:cBhvr>
                                        <p:cTn id="146" dur="1" fill="hold">
                                          <p:stCondLst>
                                            <p:cond delay="0"/>
                                          </p:stCondLst>
                                        </p:cTn>
                                        <p:tgtEl>
                                          <p:spTgt spid="76832"/>
                                        </p:tgtEl>
                                        <p:attrNameLst>
                                          <p:attrName>style.visibility</p:attrName>
                                        </p:attrNameLst>
                                      </p:cBhvr>
                                      <p:to>
                                        <p:strVal val="visible"/>
                                      </p:to>
                                    </p:set>
                                  </p:childTnLst>
                                  <p:subTnLst>
                                    <p:animClr clrSpc="rgb" dir="cw">
                                      <p:cBhvr override="childStyle">
                                        <p:cTn dur="1" fill="hold" display="0" masterRel="nextClick" afterEffect="1"/>
                                        <p:tgtEl>
                                          <p:spTgt spid="76832"/>
                                        </p:tgtEl>
                                        <p:attrNameLst>
                                          <p:attrName>ppt_c</p:attrName>
                                        </p:attrNameLst>
                                      </p:cBhvr>
                                      <p:to>
                                        <a:srgbClr val="C0C0C0"/>
                                      </p:to>
                                    </p:animClr>
                                  </p:subTnLst>
                                </p:cTn>
                              </p:par>
                            </p:childTnLst>
                          </p:cTn>
                        </p:par>
                        <p:par>
                          <p:cTn id="147" fill="hold" nodeType="afterGroup">
                            <p:stCondLst>
                              <p:cond delay="7500"/>
                            </p:stCondLst>
                            <p:childTnLst>
                              <p:par>
                                <p:cTn id="148" presetID="1" presetClass="exit" presetSubtype="0" fill="hold" nodeType="afterEffect">
                                  <p:stCondLst>
                                    <p:cond delay="500"/>
                                  </p:stCondLst>
                                  <p:childTnLst>
                                    <p:set>
                                      <p:cBhvr>
                                        <p:cTn id="149" dur="1" fill="hold">
                                          <p:stCondLst>
                                            <p:cond delay="0"/>
                                          </p:stCondLst>
                                        </p:cTn>
                                        <p:tgtEl>
                                          <p:spTgt spid="76832"/>
                                        </p:tgtEl>
                                        <p:attrNameLst>
                                          <p:attrName>style.visibility</p:attrName>
                                        </p:attrNameLst>
                                      </p:cBhvr>
                                      <p:to>
                                        <p:strVal val="hidden"/>
                                      </p:to>
                                    </p:set>
                                  </p:childTnLst>
                                </p:cTn>
                              </p:par>
                            </p:childTnLst>
                          </p:cTn>
                        </p:par>
                        <p:par>
                          <p:cTn id="150" fill="hold" nodeType="afterGroup">
                            <p:stCondLst>
                              <p:cond delay="8000"/>
                            </p:stCondLst>
                            <p:childTnLst>
                              <p:par>
                                <p:cTn id="151" presetID="1" presetClass="entr" presetSubtype="0" fill="hold" nodeType="afterEffect">
                                  <p:stCondLst>
                                    <p:cond delay="0"/>
                                  </p:stCondLst>
                                  <p:childTnLst>
                                    <p:set>
                                      <p:cBhvr>
                                        <p:cTn id="152" dur="1" fill="hold">
                                          <p:stCondLst>
                                            <p:cond delay="0"/>
                                          </p:stCondLst>
                                        </p:cTn>
                                        <p:tgtEl>
                                          <p:spTgt spid="77053"/>
                                        </p:tgtEl>
                                        <p:attrNameLst>
                                          <p:attrName>style.visibility</p:attrName>
                                        </p:attrNameLst>
                                      </p:cBhvr>
                                      <p:to>
                                        <p:strVal val="visible"/>
                                      </p:to>
                                    </p:set>
                                  </p:childTnLst>
                                </p:cTn>
                              </p:par>
                            </p:childTnLst>
                          </p:cTn>
                        </p:par>
                        <p:par>
                          <p:cTn id="153" fill="hold" nodeType="afterGroup">
                            <p:stCondLst>
                              <p:cond delay="8000"/>
                            </p:stCondLst>
                            <p:childTnLst>
                              <p:par>
                                <p:cTn id="154" presetID="1" presetClass="exit" presetSubtype="0" fill="hold" nodeType="afterEffect">
                                  <p:stCondLst>
                                    <p:cond delay="500"/>
                                  </p:stCondLst>
                                  <p:childTnLst>
                                    <p:set>
                                      <p:cBhvr>
                                        <p:cTn id="155" dur="1" fill="hold">
                                          <p:stCondLst>
                                            <p:cond delay="0"/>
                                          </p:stCondLst>
                                        </p:cTn>
                                        <p:tgtEl>
                                          <p:spTgt spid="77053"/>
                                        </p:tgtEl>
                                        <p:attrNameLst>
                                          <p:attrName>style.visibility</p:attrName>
                                        </p:attrNameLst>
                                      </p:cBhvr>
                                      <p:to>
                                        <p:strVal val="hidden"/>
                                      </p:to>
                                    </p:set>
                                  </p:childTnLst>
                                </p:cTn>
                              </p:par>
                            </p:childTnLst>
                          </p:cTn>
                        </p:par>
                        <p:par>
                          <p:cTn id="156" fill="hold" nodeType="afterGroup">
                            <p:stCondLst>
                              <p:cond delay="8500"/>
                            </p:stCondLst>
                            <p:childTnLst>
                              <p:par>
                                <p:cTn id="157" presetID="1" presetClass="entr" presetSubtype="0" fill="hold" nodeType="afterEffect">
                                  <p:stCondLst>
                                    <p:cond delay="0"/>
                                  </p:stCondLst>
                                  <p:childTnLst>
                                    <p:set>
                                      <p:cBhvr>
                                        <p:cTn id="158" dur="1" fill="hold">
                                          <p:stCondLst>
                                            <p:cond delay="0"/>
                                          </p:stCondLst>
                                        </p:cTn>
                                        <p:tgtEl>
                                          <p:spTgt spid="77063"/>
                                        </p:tgtEl>
                                        <p:attrNameLst>
                                          <p:attrName>style.visibility</p:attrName>
                                        </p:attrNameLst>
                                      </p:cBhvr>
                                      <p:to>
                                        <p:strVal val="visible"/>
                                      </p:to>
                                    </p:set>
                                  </p:childTnLst>
                                </p:cTn>
                              </p:par>
                            </p:childTnLst>
                          </p:cTn>
                        </p:par>
                        <p:par>
                          <p:cTn id="159" fill="hold" nodeType="afterGroup">
                            <p:stCondLst>
                              <p:cond delay="8500"/>
                            </p:stCondLst>
                            <p:childTnLst>
                              <p:par>
                                <p:cTn id="160" presetID="1" presetClass="exit" presetSubtype="0" fill="hold" nodeType="afterEffect">
                                  <p:stCondLst>
                                    <p:cond delay="500"/>
                                  </p:stCondLst>
                                  <p:childTnLst>
                                    <p:set>
                                      <p:cBhvr>
                                        <p:cTn id="161" dur="1" fill="hold">
                                          <p:stCondLst>
                                            <p:cond delay="0"/>
                                          </p:stCondLst>
                                        </p:cTn>
                                        <p:tgtEl>
                                          <p:spTgt spid="77063"/>
                                        </p:tgtEl>
                                        <p:attrNameLst>
                                          <p:attrName>style.visibility</p:attrName>
                                        </p:attrNameLst>
                                      </p:cBhvr>
                                      <p:to>
                                        <p:strVal val="hidden"/>
                                      </p:to>
                                    </p:set>
                                  </p:childTnLst>
                                </p:cTn>
                              </p:par>
                            </p:childTnLst>
                          </p:cTn>
                        </p:par>
                        <p:par>
                          <p:cTn id="162" fill="hold" nodeType="afterGroup">
                            <p:stCondLst>
                              <p:cond delay="9000"/>
                            </p:stCondLst>
                            <p:childTnLst>
                              <p:par>
                                <p:cTn id="163" presetID="1" presetClass="entr" presetSubtype="0" fill="hold" nodeType="afterEffect">
                                  <p:stCondLst>
                                    <p:cond delay="0"/>
                                  </p:stCondLst>
                                  <p:childTnLst>
                                    <p:set>
                                      <p:cBhvr>
                                        <p:cTn id="164" dur="1" fill="hold">
                                          <p:stCondLst>
                                            <p:cond delay="0"/>
                                          </p:stCondLst>
                                        </p:cTn>
                                        <p:tgtEl>
                                          <p:spTgt spid="77073"/>
                                        </p:tgtEl>
                                        <p:attrNameLst>
                                          <p:attrName>style.visibility</p:attrName>
                                        </p:attrNameLst>
                                      </p:cBhvr>
                                      <p:to>
                                        <p:strVal val="visible"/>
                                      </p:to>
                                    </p:set>
                                  </p:childTnLst>
                                </p:cTn>
                              </p:par>
                            </p:childTnLst>
                          </p:cTn>
                        </p:par>
                        <p:par>
                          <p:cTn id="165" fill="hold" nodeType="afterGroup">
                            <p:stCondLst>
                              <p:cond delay="9000"/>
                            </p:stCondLst>
                            <p:childTnLst>
                              <p:par>
                                <p:cTn id="166" presetID="1" presetClass="exit" presetSubtype="0" fill="hold" nodeType="afterEffect">
                                  <p:stCondLst>
                                    <p:cond delay="500"/>
                                  </p:stCondLst>
                                  <p:childTnLst>
                                    <p:set>
                                      <p:cBhvr>
                                        <p:cTn id="167" dur="1" fill="hold">
                                          <p:stCondLst>
                                            <p:cond delay="0"/>
                                          </p:stCondLst>
                                        </p:cTn>
                                        <p:tgtEl>
                                          <p:spTgt spid="77073"/>
                                        </p:tgtEl>
                                        <p:attrNameLst>
                                          <p:attrName>style.visibility</p:attrName>
                                        </p:attrNameLst>
                                      </p:cBhvr>
                                      <p:to>
                                        <p:strVal val="hidden"/>
                                      </p:to>
                                    </p:set>
                                  </p:childTnLst>
                                </p:cTn>
                              </p:par>
                              <p:par>
                                <p:cTn id="168" presetID="1" presetClass="entr" presetSubtype="0" fill="hold" nodeType="withEffect">
                                  <p:stCondLst>
                                    <p:cond delay="500"/>
                                  </p:stCondLst>
                                  <p:childTnLst>
                                    <p:set>
                                      <p:cBhvr>
                                        <p:cTn id="169" dur="1" fill="hold">
                                          <p:stCondLst>
                                            <p:cond delay="0"/>
                                          </p:stCondLst>
                                        </p:cTn>
                                        <p:tgtEl>
                                          <p:spTgt spid="77083"/>
                                        </p:tgtEl>
                                        <p:attrNameLst>
                                          <p:attrName>style.visibility</p:attrName>
                                        </p:attrNameLst>
                                      </p:cBhvr>
                                      <p:to>
                                        <p:strVal val="visible"/>
                                      </p:to>
                                    </p:set>
                                  </p:childTnLst>
                                </p:cTn>
                              </p:par>
                            </p:childTnLst>
                          </p:cTn>
                        </p:par>
                        <p:par>
                          <p:cTn id="170" fill="hold" nodeType="afterGroup">
                            <p:stCondLst>
                              <p:cond delay="9500"/>
                            </p:stCondLst>
                            <p:childTnLst>
                              <p:par>
                                <p:cTn id="171" presetID="1" presetClass="exit" presetSubtype="0" fill="hold" nodeType="afterEffect">
                                  <p:stCondLst>
                                    <p:cond delay="500"/>
                                  </p:stCondLst>
                                  <p:childTnLst>
                                    <p:set>
                                      <p:cBhvr>
                                        <p:cTn id="172" dur="1" fill="hold">
                                          <p:stCondLst>
                                            <p:cond delay="0"/>
                                          </p:stCondLst>
                                        </p:cTn>
                                        <p:tgtEl>
                                          <p:spTgt spid="77083"/>
                                        </p:tgtEl>
                                        <p:attrNameLst>
                                          <p:attrName>style.visibility</p:attrName>
                                        </p:attrNameLst>
                                      </p:cBhvr>
                                      <p:to>
                                        <p:strVal val="hidden"/>
                                      </p:to>
                                    </p:set>
                                  </p:childTnLst>
                                </p:cTn>
                              </p:par>
                            </p:childTnLst>
                          </p:cTn>
                        </p:par>
                        <p:par>
                          <p:cTn id="173" fill="hold" nodeType="afterGroup">
                            <p:stCondLst>
                              <p:cond delay="10000"/>
                            </p:stCondLst>
                            <p:childTnLst>
                              <p:par>
                                <p:cTn id="174" presetID="1" presetClass="entr" presetSubtype="0" fill="hold" nodeType="afterEffect">
                                  <p:stCondLst>
                                    <p:cond delay="0"/>
                                  </p:stCondLst>
                                  <p:childTnLst>
                                    <p:set>
                                      <p:cBhvr>
                                        <p:cTn id="175" dur="1" fill="hold">
                                          <p:stCondLst>
                                            <p:cond delay="0"/>
                                          </p:stCondLst>
                                        </p:cTn>
                                        <p:tgtEl>
                                          <p:spTgt spid="77093"/>
                                        </p:tgtEl>
                                        <p:attrNameLst>
                                          <p:attrName>style.visibility</p:attrName>
                                        </p:attrNameLst>
                                      </p:cBhvr>
                                      <p:to>
                                        <p:strVal val="visible"/>
                                      </p:to>
                                    </p:set>
                                  </p:childTnLst>
                                </p:cTn>
                              </p:par>
                            </p:childTnLst>
                          </p:cTn>
                        </p:par>
                        <p:par>
                          <p:cTn id="176" fill="hold" nodeType="afterGroup">
                            <p:stCondLst>
                              <p:cond delay="10000"/>
                            </p:stCondLst>
                            <p:childTnLst>
                              <p:par>
                                <p:cTn id="177" presetID="1" presetClass="exit" presetSubtype="0" fill="hold" nodeType="afterEffect">
                                  <p:stCondLst>
                                    <p:cond delay="500"/>
                                  </p:stCondLst>
                                  <p:childTnLst>
                                    <p:set>
                                      <p:cBhvr>
                                        <p:cTn id="178" dur="1" fill="hold">
                                          <p:stCondLst>
                                            <p:cond delay="0"/>
                                          </p:stCondLst>
                                        </p:cTn>
                                        <p:tgtEl>
                                          <p:spTgt spid="77093"/>
                                        </p:tgtEl>
                                        <p:attrNameLst>
                                          <p:attrName>style.visibility</p:attrName>
                                        </p:attrNameLst>
                                      </p:cBhvr>
                                      <p:to>
                                        <p:strVal val="hidden"/>
                                      </p:to>
                                    </p:set>
                                  </p:childTnLst>
                                </p:cTn>
                              </p:par>
                              <p:par>
                                <p:cTn id="179" presetID="1" presetClass="entr" presetSubtype="0" fill="hold" nodeType="withEffect">
                                  <p:stCondLst>
                                    <p:cond delay="500"/>
                                  </p:stCondLst>
                                  <p:childTnLst>
                                    <p:set>
                                      <p:cBhvr>
                                        <p:cTn id="180" dur="1" fill="hold">
                                          <p:stCondLst>
                                            <p:cond delay="0"/>
                                          </p:stCondLst>
                                        </p:cTn>
                                        <p:tgtEl>
                                          <p:spTgt spid="77103"/>
                                        </p:tgtEl>
                                        <p:attrNameLst>
                                          <p:attrName>style.visibility</p:attrName>
                                        </p:attrNameLst>
                                      </p:cBhvr>
                                      <p:to>
                                        <p:strVal val="visible"/>
                                      </p:to>
                                    </p:set>
                                  </p:childTnLst>
                                </p:cTn>
                              </p:par>
                            </p:childTnLst>
                          </p:cTn>
                        </p:par>
                        <p:par>
                          <p:cTn id="181" fill="hold" nodeType="afterGroup">
                            <p:stCondLst>
                              <p:cond delay="10500"/>
                            </p:stCondLst>
                            <p:childTnLst>
                              <p:par>
                                <p:cTn id="182" presetID="1" presetClass="exit" presetSubtype="0" fill="hold" nodeType="afterEffect">
                                  <p:stCondLst>
                                    <p:cond delay="500"/>
                                  </p:stCondLst>
                                  <p:childTnLst>
                                    <p:set>
                                      <p:cBhvr>
                                        <p:cTn id="183" dur="1" fill="hold">
                                          <p:stCondLst>
                                            <p:cond delay="0"/>
                                          </p:stCondLst>
                                        </p:cTn>
                                        <p:tgtEl>
                                          <p:spTgt spid="77103"/>
                                        </p:tgtEl>
                                        <p:attrNameLst>
                                          <p:attrName>style.visibility</p:attrName>
                                        </p:attrNameLst>
                                      </p:cBhvr>
                                      <p:to>
                                        <p:strVal val="hidden"/>
                                      </p:to>
                                    </p:set>
                                  </p:childTnLst>
                                </p:cTn>
                              </p:par>
                            </p:childTnLst>
                          </p:cTn>
                        </p:par>
                        <p:par>
                          <p:cTn id="184" fill="hold" nodeType="afterGroup">
                            <p:stCondLst>
                              <p:cond delay="11000"/>
                            </p:stCondLst>
                            <p:childTnLst>
                              <p:par>
                                <p:cTn id="185" presetID="1" presetClass="entr" presetSubtype="0" fill="hold" nodeType="afterEffect">
                                  <p:stCondLst>
                                    <p:cond delay="0"/>
                                  </p:stCondLst>
                                  <p:childTnLst>
                                    <p:set>
                                      <p:cBhvr>
                                        <p:cTn id="186" dur="1" fill="hold">
                                          <p:stCondLst>
                                            <p:cond delay="0"/>
                                          </p:stCondLst>
                                        </p:cTn>
                                        <p:tgtEl>
                                          <p:spTgt spid="77113"/>
                                        </p:tgtEl>
                                        <p:attrNameLst>
                                          <p:attrName>style.visibility</p:attrName>
                                        </p:attrNameLst>
                                      </p:cBhvr>
                                      <p:to>
                                        <p:strVal val="visible"/>
                                      </p:to>
                                    </p:set>
                                  </p:childTnLst>
                                </p:cTn>
                              </p:par>
                            </p:childTnLst>
                          </p:cTn>
                        </p:par>
                        <p:par>
                          <p:cTn id="187" fill="hold" nodeType="afterGroup">
                            <p:stCondLst>
                              <p:cond delay="11000"/>
                            </p:stCondLst>
                            <p:childTnLst>
                              <p:par>
                                <p:cTn id="188" presetID="1" presetClass="exit" presetSubtype="0" fill="hold" nodeType="afterEffect">
                                  <p:stCondLst>
                                    <p:cond delay="500"/>
                                  </p:stCondLst>
                                  <p:childTnLst>
                                    <p:set>
                                      <p:cBhvr>
                                        <p:cTn id="189" dur="1" fill="hold">
                                          <p:stCondLst>
                                            <p:cond delay="0"/>
                                          </p:stCondLst>
                                        </p:cTn>
                                        <p:tgtEl>
                                          <p:spTgt spid="77113"/>
                                        </p:tgtEl>
                                        <p:attrNameLst>
                                          <p:attrName>style.visibility</p:attrName>
                                        </p:attrNameLst>
                                      </p:cBhvr>
                                      <p:to>
                                        <p:strVal val="hidden"/>
                                      </p:to>
                                    </p:set>
                                  </p:childTnLst>
                                </p:cTn>
                              </p:par>
                            </p:childTnLst>
                          </p:cTn>
                        </p:par>
                        <p:par>
                          <p:cTn id="190" fill="hold" nodeType="afterGroup">
                            <p:stCondLst>
                              <p:cond delay="11500"/>
                            </p:stCondLst>
                            <p:childTnLst>
                              <p:par>
                                <p:cTn id="191" presetID="1" presetClass="entr" presetSubtype="0" fill="hold" nodeType="afterEffect">
                                  <p:stCondLst>
                                    <p:cond delay="0"/>
                                  </p:stCondLst>
                                  <p:childTnLst>
                                    <p:set>
                                      <p:cBhvr>
                                        <p:cTn id="192" dur="1" fill="hold">
                                          <p:stCondLst>
                                            <p:cond delay="0"/>
                                          </p:stCondLst>
                                        </p:cTn>
                                        <p:tgtEl>
                                          <p:spTgt spid="77123"/>
                                        </p:tgtEl>
                                        <p:attrNameLst>
                                          <p:attrName>style.visibility</p:attrName>
                                        </p:attrNameLst>
                                      </p:cBhvr>
                                      <p:to>
                                        <p:strVal val="visible"/>
                                      </p:to>
                                    </p:set>
                                  </p:childTnLst>
                                </p:cTn>
                              </p:par>
                            </p:childTnLst>
                          </p:cTn>
                        </p:par>
                        <p:par>
                          <p:cTn id="193" fill="hold" nodeType="afterGroup">
                            <p:stCondLst>
                              <p:cond delay="11500"/>
                            </p:stCondLst>
                            <p:childTnLst>
                              <p:par>
                                <p:cTn id="194" presetID="1" presetClass="exit" presetSubtype="0" fill="hold" nodeType="afterEffect">
                                  <p:stCondLst>
                                    <p:cond delay="500"/>
                                  </p:stCondLst>
                                  <p:childTnLst>
                                    <p:set>
                                      <p:cBhvr>
                                        <p:cTn id="195" dur="1" fill="hold">
                                          <p:stCondLst>
                                            <p:cond delay="0"/>
                                          </p:stCondLst>
                                        </p:cTn>
                                        <p:tgtEl>
                                          <p:spTgt spid="77123"/>
                                        </p:tgtEl>
                                        <p:attrNameLst>
                                          <p:attrName>style.visibility</p:attrName>
                                        </p:attrNameLst>
                                      </p:cBhvr>
                                      <p:to>
                                        <p:strVal val="hidden"/>
                                      </p:to>
                                    </p:set>
                                  </p:childTnLst>
                                </p:cTn>
                              </p:par>
                            </p:childTnLst>
                          </p:cTn>
                        </p:par>
                      </p:childTnLst>
                    </p:cTn>
                  </p:par>
                  <p:par>
                    <p:cTn id="196" fill="hold" nodeType="clickPar">
                      <p:stCondLst>
                        <p:cond delay="indefinite"/>
                      </p:stCondLst>
                      <p:childTnLst>
                        <p:par>
                          <p:cTn id="197" fill="hold" nodeType="withGroup">
                            <p:stCondLst>
                              <p:cond delay="0"/>
                            </p:stCondLst>
                            <p:childTnLst>
                              <p:par>
                                <p:cTn id="198" presetID="17" presetClass="entr" presetSubtype="10" fill="hold" grpId="0" nodeType="clickEffect">
                                  <p:stCondLst>
                                    <p:cond delay="0"/>
                                  </p:stCondLst>
                                  <p:childTnLst>
                                    <p:set>
                                      <p:cBhvr>
                                        <p:cTn id="199" dur="1" fill="hold">
                                          <p:stCondLst>
                                            <p:cond delay="0"/>
                                          </p:stCondLst>
                                        </p:cTn>
                                        <p:tgtEl>
                                          <p:spTgt spid="77133">
                                            <p:txEl>
                                              <p:pRg st="0" end="0"/>
                                            </p:txEl>
                                          </p:spTgt>
                                        </p:tgtEl>
                                        <p:attrNameLst>
                                          <p:attrName>style.visibility</p:attrName>
                                        </p:attrNameLst>
                                      </p:cBhvr>
                                      <p:to>
                                        <p:strVal val="visible"/>
                                      </p:to>
                                    </p:set>
                                    <p:anim calcmode="lin" valueType="num">
                                      <p:cBhvr>
                                        <p:cTn id="200" dur="500" fill="hold"/>
                                        <p:tgtEl>
                                          <p:spTgt spid="77133">
                                            <p:txEl>
                                              <p:pRg st="0" end="0"/>
                                            </p:txEl>
                                          </p:spTgt>
                                        </p:tgtEl>
                                        <p:attrNameLst>
                                          <p:attrName>ppt_w</p:attrName>
                                        </p:attrNameLst>
                                      </p:cBhvr>
                                      <p:tavLst>
                                        <p:tav tm="0">
                                          <p:val>
                                            <p:fltVal val="0"/>
                                          </p:val>
                                        </p:tav>
                                        <p:tav tm="100000">
                                          <p:val>
                                            <p:strVal val="#ppt_w"/>
                                          </p:val>
                                        </p:tav>
                                      </p:tavLst>
                                    </p:anim>
                                    <p:anim calcmode="lin" valueType="num">
                                      <p:cBhvr>
                                        <p:cTn id="201" dur="500" fill="hold"/>
                                        <p:tgtEl>
                                          <p:spTgt spid="77133">
                                            <p:txEl>
                                              <p:pRg st="0" end="0"/>
                                            </p:txEl>
                                          </p:spTgt>
                                        </p:tgtEl>
                                        <p:attrNameLst>
                                          <p:attrName>ppt_h</p:attrName>
                                        </p:attrNameLst>
                                      </p:cBhvr>
                                      <p:tavLst>
                                        <p:tav tm="0">
                                          <p:val>
                                            <p:strVal val="#ppt_h"/>
                                          </p:val>
                                        </p:tav>
                                        <p:tav tm="100000">
                                          <p:val>
                                            <p:strVal val="#ppt_h"/>
                                          </p:val>
                                        </p:tav>
                                      </p:tavLst>
                                    </p:anim>
                                  </p:childTnLst>
                                </p:cTn>
                              </p:par>
                            </p:childTnLst>
                          </p:cTn>
                        </p:par>
                        <p:par>
                          <p:cTn id="202" fill="hold" nodeType="afterGroup">
                            <p:stCondLst>
                              <p:cond delay="500"/>
                            </p:stCondLst>
                            <p:childTnLst>
                              <p:par>
                                <p:cTn id="203" presetID="22" presetClass="entr" presetSubtype="4" fill="hold" grpId="0" nodeType="afterEffect">
                                  <p:stCondLst>
                                    <p:cond delay="1000"/>
                                  </p:stCondLst>
                                  <p:childTnLst>
                                    <p:set>
                                      <p:cBhvr>
                                        <p:cTn id="204" dur="1" fill="hold">
                                          <p:stCondLst>
                                            <p:cond delay="0"/>
                                          </p:stCondLst>
                                        </p:cTn>
                                        <p:tgtEl>
                                          <p:spTgt spid="77135"/>
                                        </p:tgtEl>
                                        <p:attrNameLst>
                                          <p:attrName>style.visibility</p:attrName>
                                        </p:attrNameLst>
                                      </p:cBhvr>
                                      <p:to>
                                        <p:strVal val="visible"/>
                                      </p:to>
                                    </p:set>
                                    <p:animEffect transition="in" filter="wipe(down)">
                                      <p:cBhvr>
                                        <p:cTn id="205" dur="1000"/>
                                        <p:tgtEl>
                                          <p:spTgt spid="77135"/>
                                        </p:tgtEl>
                                      </p:cBhvr>
                                    </p:animEffect>
                                  </p:childTnLst>
                                </p:cTn>
                              </p:par>
                            </p:childTnLst>
                          </p:cTn>
                        </p:par>
                      </p:childTnLst>
                    </p:cTn>
                  </p:par>
                  <p:par>
                    <p:cTn id="206" fill="hold" nodeType="clickPar">
                      <p:stCondLst>
                        <p:cond delay="indefinite"/>
                      </p:stCondLst>
                      <p:childTnLst>
                        <p:par>
                          <p:cTn id="207" fill="hold" nodeType="withGroup">
                            <p:stCondLst>
                              <p:cond delay="0"/>
                            </p:stCondLst>
                            <p:childTnLst>
                              <p:par>
                                <p:cTn id="208" presetID="17" presetClass="entr" presetSubtype="10" fill="hold" grpId="0" nodeType="clickEffect">
                                  <p:stCondLst>
                                    <p:cond delay="0"/>
                                  </p:stCondLst>
                                  <p:childTnLst>
                                    <p:set>
                                      <p:cBhvr>
                                        <p:cTn id="209" dur="1" fill="hold">
                                          <p:stCondLst>
                                            <p:cond delay="0"/>
                                          </p:stCondLst>
                                        </p:cTn>
                                        <p:tgtEl>
                                          <p:spTgt spid="77133">
                                            <p:txEl>
                                              <p:pRg st="1" end="1"/>
                                            </p:txEl>
                                          </p:spTgt>
                                        </p:tgtEl>
                                        <p:attrNameLst>
                                          <p:attrName>style.visibility</p:attrName>
                                        </p:attrNameLst>
                                      </p:cBhvr>
                                      <p:to>
                                        <p:strVal val="visible"/>
                                      </p:to>
                                    </p:set>
                                    <p:anim calcmode="lin" valueType="num">
                                      <p:cBhvr>
                                        <p:cTn id="210" dur="500" fill="hold"/>
                                        <p:tgtEl>
                                          <p:spTgt spid="77133">
                                            <p:txEl>
                                              <p:pRg st="1" end="1"/>
                                            </p:txEl>
                                          </p:spTgt>
                                        </p:tgtEl>
                                        <p:attrNameLst>
                                          <p:attrName>ppt_w</p:attrName>
                                        </p:attrNameLst>
                                      </p:cBhvr>
                                      <p:tavLst>
                                        <p:tav tm="0">
                                          <p:val>
                                            <p:fltVal val="0"/>
                                          </p:val>
                                        </p:tav>
                                        <p:tav tm="100000">
                                          <p:val>
                                            <p:strVal val="#ppt_w"/>
                                          </p:val>
                                        </p:tav>
                                      </p:tavLst>
                                    </p:anim>
                                    <p:anim calcmode="lin" valueType="num">
                                      <p:cBhvr>
                                        <p:cTn id="211" dur="500" fill="hold"/>
                                        <p:tgtEl>
                                          <p:spTgt spid="77133">
                                            <p:txEl>
                                              <p:pRg st="1" end="1"/>
                                            </p:txEl>
                                          </p:spTgt>
                                        </p:tgtEl>
                                        <p:attrNameLst>
                                          <p:attrName>ppt_h</p:attrName>
                                        </p:attrNameLst>
                                      </p:cBhvr>
                                      <p:tavLst>
                                        <p:tav tm="0">
                                          <p:val>
                                            <p:strVal val="#ppt_h"/>
                                          </p:val>
                                        </p:tav>
                                        <p:tav tm="100000">
                                          <p:val>
                                            <p:strVal val="#ppt_h"/>
                                          </p:val>
                                        </p:tav>
                                      </p:tavLst>
                                    </p:anim>
                                  </p:childTnLst>
                                </p:cTn>
                              </p:par>
                            </p:childTnLst>
                          </p:cTn>
                        </p:par>
                        <p:par>
                          <p:cTn id="212" fill="hold" nodeType="afterGroup">
                            <p:stCondLst>
                              <p:cond delay="500"/>
                            </p:stCondLst>
                            <p:childTnLst>
                              <p:par>
                                <p:cTn id="213" presetID="22" presetClass="entr" presetSubtype="4" fill="hold" grpId="0" nodeType="afterEffect">
                                  <p:stCondLst>
                                    <p:cond delay="1000"/>
                                  </p:stCondLst>
                                  <p:childTnLst>
                                    <p:set>
                                      <p:cBhvr>
                                        <p:cTn id="214" dur="1" fill="hold">
                                          <p:stCondLst>
                                            <p:cond delay="0"/>
                                          </p:stCondLst>
                                        </p:cTn>
                                        <p:tgtEl>
                                          <p:spTgt spid="77136"/>
                                        </p:tgtEl>
                                        <p:attrNameLst>
                                          <p:attrName>style.visibility</p:attrName>
                                        </p:attrNameLst>
                                      </p:cBhvr>
                                      <p:to>
                                        <p:strVal val="visible"/>
                                      </p:to>
                                    </p:set>
                                    <p:animEffect transition="in" filter="wipe(down)">
                                      <p:cBhvr>
                                        <p:cTn id="215" dur="1000"/>
                                        <p:tgtEl>
                                          <p:spTgt spid="77136"/>
                                        </p:tgtEl>
                                      </p:cBhvr>
                                    </p:animEffect>
                                  </p:childTnLst>
                                </p:cTn>
                              </p:par>
                            </p:childTnLst>
                          </p:cTn>
                        </p:par>
                        <p:par>
                          <p:cTn id="216" fill="hold" nodeType="afterGroup">
                            <p:stCondLst>
                              <p:cond delay="2500"/>
                            </p:stCondLst>
                            <p:childTnLst>
                              <p:par>
                                <p:cTn id="217" presetID="22" presetClass="entr" presetSubtype="4" fill="hold" nodeType="afterEffect">
                                  <p:stCondLst>
                                    <p:cond delay="0"/>
                                  </p:stCondLst>
                                  <p:childTnLst>
                                    <p:set>
                                      <p:cBhvr>
                                        <p:cTn id="218" dur="1" fill="hold">
                                          <p:stCondLst>
                                            <p:cond delay="0"/>
                                          </p:stCondLst>
                                        </p:cTn>
                                        <p:tgtEl>
                                          <p:spTgt spid="77138"/>
                                        </p:tgtEl>
                                        <p:attrNameLst>
                                          <p:attrName>style.visibility</p:attrName>
                                        </p:attrNameLst>
                                      </p:cBhvr>
                                      <p:to>
                                        <p:strVal val="visible"/>
                                      </p:to>
                                    </p:set>
                                    <p:animEffect transition="in" filter="wipe(down)">
                                      <p:cBhvr>
                                        <p:cTn id="219" dur="500"/>
                                        <p:tgtEl>
                                          <p:spTgt spid="77138"/>
                                        </p:tgtEl>
                                      </p:cBhvr>
                                    </p:animEffect>
                                  </p:childTnLst>
                                </p:cTn>
                              </p:par>
                            </p:childTnLst>
                          </p:cTn>
                        </p:par>
                      </p:childTnLst>
                    </p:cTn>
                  </p:par>
                  <p:par>
                    <p:cTn id="220" fill="hold" nodeType="clickPar">
                      <p:stCondLst>
                        <p:cond delay="indefinite"/>
                      </p:stCondLst>
                      <p:childTnLst>
                        <p:par>
                          <p:cTn id="221" fill="hold" nodeType="withGroup">
                            <p:stCondLst>
                              <p:cond delay="0"/>
                            </p:stCondLst>
                            <p:childTnLst>
                              <p:par>
                                <p:cTn id="222" presetID="17" presetClass="entr" presetSubtype="10" fill="hold" grpId="0" nodeType="clickEffect">
                                  <p:stCondLst>
                                    <p:cond delay="0"/>
                                  </p:stCondLst>
                                  <p:childTnLst>
                                    <p:set>
                                      <p:cBhvr>
                                        <p:cTn id="223" dur="1" fill="hold">
                                          <p:stCondLst>
                                            <p:cond delay="0"/>
                                          </p:stCondLst>
                                        </p:cTn>
                                        <p:tgtEl>
                                          <p:spTgt spid="77133">
                                            <p:txEl>
                                              <p:pRg st="2" end="2"/>
                                            </p:txEl>
                                          </p:spTgt>
                                        </p:tgtEl>
                                        <p:attrNameLst>
                                          <p:attrName>style.visibility</p:attrName>
                                        </p:attrNameLst>
                                      </p:cBhvr>
                                      <p:to>
                                        <p:strVal val="visible"/>
                                      </p:to>
                                    </p:set>
                                    <p:anim calcmode="lin" valueType="num">
                                      <p:cBhvr>
                                        <p:cTn id="224" dur="500" fill="hold"/>
                                        <p:tgtEl>
                                          <p:spTgt spid="77133">
                                            <p:txEl>
                                              <p:pRg st="2" end="2"/>
                                            </p:txEl>
                                          </p:spTgt>
                                        </p:tgtEl>
                                        <p:attrNameLst>
                                          <p:attrName>ppt_w</p:attrName>
                                        </p:attrNameLst>
                                      </p:cBhvr>
                                      <p:tavLst>
                                        <p:tav tm="0">
                                          <p:val>
                                            <p:fltVal val="0"/>
                                          </p:val>
                                        </p:tav>
                                        <p:tav tm="100000">
                                          <p:val>
                                            <p:strVal val="#ppt_w"/>
                                          </p:val>
                                        </p:tav>
                                      </p:tavLst>
                                    </p:anim>
                                    <p:anim calcmode="lin" valueType="num">
                                      <p:cBhvr>
                                        <p:cTn id="225" dur="500" fill="hold"/>
                                        <p:tgtEl>
                                          <p:spTgt spid="77133">
                                            <p:txEl>
                                              <p:pRg st="2" end="2"/>
                                            </p:txEl>
                                          </p:spTgt>
                                        </p:tgtEl>
                                        <p:attrNameLst>
                                          <p:attrName>ppt_h</p:attrName>
                                        </p:attrNameLst>
                                      </p:cBhvr>
                                      <p:tavLst>
                                        <p:tav tm="0">
                                          <p:val>
                                            <p:strVal val="#ppt_h"/>
                                          </p:val>
                                        </p:tav>
                                        <p:tav tm="100000">
                                          <p:val>
                                            <p:strVal val="#ppt_h"/>
                                          </p:val>
                                        </p:tav>
                                      </p:tavLst>
                                    </p:anim>
                                  </p:childTnLst>
                                </p:cTn>
                              </p:par>
                            </p:childTnLst>
                          </p:cTn>
                        </p:par>
                        <p:par>
                          <p:cTn id="226" fill="hold" nodeType="afterGroup">
                            <p:stCondLst>
                              <p:cond delay="500"/>
                            </p:stCondLst>
                            <p:childTnLst>
                              <p:par>
                                <p:cTn id="227" presetID="1" presetClass="entr" presetSubtype="0" fill="hold" grpId="0" nodeType="afterEffect">
                                  <p:stCondLst>
                                    <p:cond delay="3000"/>
                                  </p:stCondLst>
                                  <p:childTnLst>
                                    <p:set>
                                      <p:cBhvr>
                                        <p:cTn id="228" dur="1" fill="hold">
                                          <p:stCondLst>
                                            <p:cond delay="499"/>
                                          </p:stCondLst>
                                        </p:cTn>
                                        <p:tgtEl>
                                          <p:spTgt spid="77134"/>
                                        </p:tgtEl>
                                        <p:attrNameLst>
                                          <p:attrName>style.visibility</p:attrName>
                                        </p:attrNameLst>
                                      </p:cBhvr>
                                      <p:to>
                                        <p:strVal val="visible"/>
                                      </p:to>
                                    </p:set>
                                  </p:childTnLst>
                                </p:cTn>
                              </p:par>
                            </p:childTnLst>
                          </p:cTn>
                        </p:par>
                        <p:par>
                          <p:cTn id="229" fill="hold" nodeType="afterGroup">
                            <p:stCondLst>
                              <p:cond delay="4000"/>
                            </p:stCondLst>
                            <p:childTnLst>
                              <p:par>
                                <p:cTn id="230" presetID="22" presetClass="entr" presetSubtype="4" fill="hold" grpId="0" nodeType="afterEffect">
                                  <p:stCondLst>
                                    <p:cond delay="1000"/>
                                  </p:stCondLst>
                                  <p:childTnLst>
                                    <p:set>
                                      <p:cBhvr>
                                        <p:cTn id="231" dur="1" fill="hold">
                                          <p:stCondLst>
                                            <p:cond delay="0"/>
                                          </p:stCondLst>
                                        </p:cTn>
                                        <p:tgtEl>
                                          <p:spTgt spid="77137"/>
                                        </p:tgtEl>
                                        <p:attrNameLst>
                                          <p:attrName>style.visibility</p:attrName>
                                        </p:attrNameLst>
                                      </p:cBhvr>
                                      <p:to>
                                        <p:strVal val="visible"/>
                                      </p:to>
                                    </p:set>
                                    <p:animEffect transition="in" filter="wipe(down)">
                                      <p:cBhvr>
                                        <p:cTn id="232" dur="1000"/>
                                        <p:tgtEl>
                                          <p:spTgt spid="77137"/>
                                        </p:tgtEl>
                                      </p:cBhvr>
                                    </p:animEffect>
                                  </p:childTnLst>
                                </p:cTn>
                              </p:par>
                              <p:par>
                                <p:cTn id="233" presetID="10" presetClass="exit" presetSubtype="0" fill="hold" nodeType="withEffect">
                                  <p:stCondLst>
                                    <p:cond delay="1000"/>
                                  </p:stCondLst>
                                  <p:childTnLst>
                                    <p:animEffect transition="out" filter="fade">
                                      <p:cBhvr>
                                        <p:cTn id="234" dur="1000"/>
                                        <p:tgtEl>
                                          <p:spTgt spid="77138"/>
                                        </p:tgtEl>
                                      </p:cBhvr>
                                    </p:animEffect>
                                    <p:set>
                                      <p:cBhvr>
                                        <p:cTn id="235" dur="1" fill="hold">
                                          <p:stCondLst>
                                            <p:cond delay="999"/>
                                          </p:stCondLst>
                                        </p:cTn>
                                        <p:tgtEl>
                                          <p:spTgt spid="77138"/>
                                        </p:tgtEl>
                                        <p:attrNameLst>
                                          <p:attrName>style.visibility</p:attrName>
                                        </p:attrNameLst>
                                      </p:cBhvr>
                                      <p:to>
                                        <p:strVal val="hidden"/>
                                      </p:to>
                                    </p:set>
                                  </p:childTnLst>
                                </p:cTn>
                              </p:par>
                            </p:childTnLst>
                          </p:cTn>
                        </p:par>
                        <p:par>
                          <p:cTn id="236" fill="hold" nodeType="afterGroup">
                            <p:stCondLst>
                              <p:cond delay="6000"/>
                            </p:stCondLst>
                            <p:childTnLst>
                              <p:par>
                                <p:cTn id="237" presetID="22" presetClass="entr" presetSubtype="8" fill="hold" nodeType="afterEffect">
                                  <p:stCondLst>
                                    <p:cond delay="500"/>
                                  </p:stCondLst>
                                  <p:childTnLst>
                                    <p:set>
                                      <p:cBhvr>
                                        <p:cTn id="238" dur="1" fill="hold">
                                          <p:stCondLst>
                                            <p:cond delay="0"/>
                                          </p:stCondLst>
                                        </p:cTn>
                                        <p:tgtEl>
                                          <p:spTgt spid="77151"/>
                                        </p:tgtEl>
                                        <p:attrNameLst>
                                          <p:attrName>style.visibility</p:attrName>
                                        </p:attrNameLst>
                                      </p:cBhvr>
                                      <p:to>
                                        <p:strVal val="visible"/>
                                      </p:to>
                                    </p:set>
                                    <p:animEffect transition="in" filter="wipe(left)">
                                      <p:cBhvr>
                                        <p:cTn id="239" dur="3000"/>
                                        <p:tgtEl>
                                          <p:spTgt spid="77151"/>
                                        </p:tgtEl>
                                      </p:cBhvr>
                                    </p:animEffect>
                                  </p:childTnLst>
                                </p:cTn>
                              </p:par>
                              <p:par>
                                <p:cTn id="240" presetID="22" presetClass="entr" presetSubtype="8" fill="hold" nodeType="withEffect">
                                  <p:stCondLst>
                                    <p:cond delay="500"/>
                                  </p:stCondLst>
                                  <p:childTnLst>
                                    <p:set>
                                      <p:cBhvr>
                                        <p:cTn id="241" dur="1" fill="hold">
                                          <p:stCondLst>
                                            <p:cond delay="0"/>
                                          </p:stCondLst>
                                        </p:cTn>
                                        <p:tgtEl>
                                          <p:spTgt spid="77160"/>
                                        </p:tgtEl>
                                        <p:attrNameLst>
                                          <p:attrName>style.visibility</p:attrName>
                                        </p:attrNameLst>
                                      </p:cBhvr>
                                      <p:to>
                                        <p:strVal val="visible"/>
                                      </p:to>
                                    </p:set>
                                    <p:animEffect transition="in" filter="wipe(left)">
                                      <p:cBhvr>
                                        <p:cTn id="242" dur="3000"/>
                                        <p:tgtEl>
                                          <p:spTgt spid="77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33" grpId="0" build="p" autoUpdateAnimBg="0"/>
      <p:bldP spid="77134" grpId="0" animBg="1"/>
      <p:bldP spid="77135" grpId="0" animBg="1"/>
      <p:bldP spid="77136" grpId="0" animBg="1"/>
      <p:bldP spid="77137" grpId="0" animBg="1"/>
      <p:bldP spid="7716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6000" dirty="0" smtClean="0"/>
              <a:t>Ruben’s Flame Demo</a:t>
            </a:r>
          </a:p>
        </p:txBody>
      </p:sp>
      <p:pic>
        <p:nvPicPr>
          <p:cNvPr id="38915" name="Picture 5" descr="290px-RubensTube"/>
          <p:cNvPicPr>
            <a:picLocks noGrp="1" noChangeAspect="1" noChangeArrowheads="1"/>
          </p:cNvPicPr>
          <p:nvPr>
            <p:ph idx="1"/>
          </p:nvPr>
        </p:nvPicPr>
        <p:blipFill>
          <a:blip r:embed="rId2" cstate="print"/>
          <a:srcRect/>
          <a:stretch>
            <a:fillRect/>
          </a:stretch>
        </p:blipFill>
        <p:spPr>
          <a:xfrm>
            <a:off x="228600" y="1488142"/>
            <a:ext cx="6032500" cy="3244850"/>
          </a:xfrm>
          <a:noFill/>
        </p:spPr>
      </p:pic>
      <p:sp>
        <p:nvSpPr>
          <p:cNvPr id="2" name="Rectangle 1"/>
          <p:cNvSpPr/>
          <p:nvPr/>
        </p:nvSpPr>
        <p:spPr>
          <a:xfrm>
            <a:off x="251011" y="4832190"/>
            <a:ext cx="3711388" cy="1631216"/>
          </a:xfrm>
          <a:prstGeom prst="rect">
            <a:avLst/>
          </a:prstGeom>
        </p:spPr>
        <p:txBody>
          <a:bodyPr wrap="square">
            <a:spAutoFit/>
          </a:bodyPr>
          <a:lstStyle/>
          <a:p>
            <a:r>
              <a:rPr lang="en-US" sz="2000" b="1" dirty="0"/>
              <a:t>Standing Wave - a stationary wave pattern formed when identical waves pass through a medium in opposite directions </a:t>
            </a:r>
          </a:p>
        </p:txBody>
      </p:sp>
      <p:pic>
        <p:nvPicPr>
          <p:cNvPr id="727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085" y="1295400"/>
            <a:ext cx="2143125"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7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7506" y="4832189"/>
            <a:ext cx="3951755" cy="2013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13779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Interference</a:t>
            </a:r>
          </a:p>
        </p:txBody>
      </p:sp>
      <p:sp>
        <p:nvSpPr>
          <p:cNvPr id="52227" name="Rectangle 3"/>
          <p:cNvSpPr>
            <a:spLocks noGrp="1" noChangeArrowheads="1"/>
          </p:cNvSpPr>
          <p:nvPr>
            <p:ph idx="1"/>
          </p:nvPr>
        </p:nvSpPr>
        <p:spPr/>
        <p:txBody>
          <a:bodyPr/>
          <a:lstStyle/>
          <a:p>
            <a:pPr eaLnBrk="1" hangingPunct="1">
              <a:lnSpc>
                <a:spcPct val="150000"/>
              </a:lnSpc>
            </a:pPr>
            <a:r>
              <a:rPr lang="en-US" sz="2800" b="1" u="sng" dirty="0" smtClean="0"/>
              <a:t>Interference Pattern </a:t>
            </a:r>
            <a:r>
              <a:rPr lang="en-US" sz="2800" dirty="0" smtClean="0"/>
              <a:t>– within a pattern, wave effects may be increased, decreased, or neutralized</a:t>
            </a:r>
          </a:p>
          <a:p>
            <a:pPr eaLnBrk="1" hangingPunct="1">
              <a:lnSpc>
                <a:spcPct val="150000"/>
              </a:lnSpc>
            </a:pPr>
            <a:r>
              <a:rPr lang="en-US" sz="2800" dirty="0" smtClean="0"/>
              <a:t>When waves produce areas of zero amplitude, they are “</a:t>
            </a:r>
            <a:r>
              <a:rPr lang="en-US" sz="2800" b="1" u="sng" dirty="0" smtClean="0"/>
              <a:t>out of phase</a:t>
            </a:r>
            <a:r>
              <a:rPr lang="en-US" sz="2800" dirty="0" smtClean="0"/>
              <a:t>”</a:t>
            </a:r>
          </a:p>
          <a:p>
            <a:pPr eaLnBrk="1" hangingPunct="1">
              <a:lnSpc>
                <a:spcPct val="150000"/>
              </a:lnSpc>
            </a:pPr>
            <a:r>
              <a:rPr lang="en-US" sz="2800" dirty="0" smtClean="0"/>
              <a:t>When the crest of one wave overlaps the crest of another, they are “</a:t>
            </a:r>
            <a:r>
              <a:rPr lang="en-US" sz="2800" b="1" u="sng" dirty="0" smtClean="0"/>
              <a:t>in phase</a:t>
            </a:r>
            <a:r>
              <a:rPr lang="en-US" sz="2800" dirty="0" smtClean="0"/>
              <a:t>”</a:t>
            </a:r>
          </a:p>
        </p:txBody>
      </p:sp>
    </p:spTree>
    <p:extLst>
      <p:ext uri="{BB962C8B-B14F-4D97-AF65-F5344CB8AC3E}">
        <p14:creationId xmlns:p14="http://schemas.microsoft.com/office/powerpoint/2010/main" val="580791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16476"/>
            <a:ext cx="8229600" cy="1600200"/>
          </a:xfrm>
        </p:spPr>
        <p:txBody>
          <a:bodyPr>
            <a:noAutofit/>
          </a:bodyPr>
          <a:lstStyle/>
          <a:p>
            <a:r>
              <a:rPr lang="en-US" sz="2400" b="1" dirty="0"/>
              <a:t>Interference/Superposition - combining waves together in such a manner as </a:t>
            </a:r>
            <a:r>
              <a:rPr lang="en-US" sz="2400" b="1" dirty="0" smtClean="0"/>
              <a:t>to cause </a:t>
            </a:r>
            <a:r>
              <a:rPr lang="en-US" sz="2400" b="1" dirty="0"/>
              <a:t>either constructive (strengthen) or destructive (lessen) effects.</a:t>
            </a:r>
          </a:p>
        </p:txBody>
      </p:sp>
      <p:sp>
        <p:nvSpPr>
          <p:cNvPr id="3" name="Content Placeholder 2"/>
          <p:cNvSpPr>
            <a:spLocks noGrp="1"/>
          </p:cNvSpPr>
          <p:nvPr>
            <p:ph idx="1"/>
          </p:nvPr>
        </p:nvSpPr>
        <p:spPr>
          <a:xfrm>
            <a:off x="4953000" y="1600201"/>
            <a:ext cx="3733800" cy="1066800"/>
          </a:xfrm>
        </p:spPr>
        <p:txBody>
          <a:bodyPr>
            <a:normAutofit fontScale="55000" lnSpcReduction="20000"/>
          </a:bodyPr>
          <a:lstStyle/>
          <a:p>
            <a:r>
              <a:rPr lang="en-US" dirty="0"/>
              <a:t>Phase – the orientation of wave pulses in space with respect to the origin of the</a:t>
            </a:r>
          </a:p>
          <a:p>
            <a:r>
              <a:rPr lang="en-US" dirty="0"/>
              <a:t>wave.</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679357"/>
            <a:ext cx="4428784"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667000"/>
            <a:ext cx="3325586"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75827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Transverse waves</a:t>
            </a:r>
            <a:endParaRPr lang="en-US" dirty="0"/>
          </a:p>
        </p:txBody>
      </p:sp>
      <p:sp>
        <p:nvSpPr>
          <p:cNvPr id="3" name="Content Placeholder 2"/>
          <p:cNvSpPr>
            <a:spLocks noGrp="1"/>
          </p:cNvSpPr>
          <p:nvPr>
            <p:ph sz="half" idx="1"/>
          </p:nvPr>
        </p:nvSpPr>
        <p:spPr/>
        <p:txBody>
          <a:bodyPr>
            <a:normAutofit/>
          </a:bodyPr>
          <a:lstStyle/>
          <a:p>
            <a:r>
              <a:rPr lang="en-US" dirty="0"/>
              <a:t>Under </a:t>
            </a:r>
            <a:r>
              <a:rPr lang="en-US" dirty="0" smtClean="0"/>
              <a:t>some conditions,  </a:t>
            </a:r>
            <a:r>
              <a:rPr lang="en-US" dirty="0"/>
              <a:t>an </a:t>
            </a:r>
            <a:r>
              <a:rPr lang="en-US" dirty="0" smtClean="0"/>
              <a:t>initial pulse </a:t>
            </a:r>
            <a:r>
              <a:rPr lang="en-US" dirty="0"/>
              <a:t>is followed immediately by another pulse of opposite displacement. </a:t>
            </a:r>
            <a:r>
              <a:rPr lang="en-US" dirty="0" smtClean="0"/>
              <a:t>A series </a:t>
            </a:r>
            <a:r>
              <a:rPr lang="en-US" dirty="0"/>
              <a:t>of such alternating pulses is known as a </a:t>
            </a:r>
            <a:r>
              <a:rPr lang="en-US" i="1" dirty="0"/>
              <a:t>wave train</a:t>
            </a:r>
            <a:r>
              <a:rPr lang="en-US" dirty="0"/>
              <a:t>.</a:t>
            </a:r>
          </a:p>
          <a:p>
            <a:r>
              <a:rPr lang="en-US" dirty="0"/>
              <a:t>· </a:t>
            </a:r>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8200" y="2822887"/>
            <a:ext cx="4038600" cy="2080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52490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Date Placeholder 3"/>
          <p:cNvSpPr>
            <a:spLocks noGrp="1"/>
          </p:cNvSpPr>
          <p:nvPr>
            <p:ph type="dt" sz="quarter" idx="10"/>
          </p:nvPr>
        </p:nvSpPr>
        <p:spPr>
          <a:noFill/>
        </p:spPr>
        <p:txBody>
          <a:bodyPr/>
          <a:lstStyle/>
          <a:p>
            <a:fld id="{36227093-0227-4390-AEAC-AC189C6510C6}" type="datetime5">
              <a:rPr lang="en-US" smtClean="0">
                <a:latin typeface="Arial" pitchFamily="34" charset="0"/>
                <a:cs typeface="Arial" pitchFamily="34" charset="0"/>
              </a:rPr>
              <a:pPr/>
              <a:t>4-Feb-15</a:t>
            </a:fld>
            <a:endParaRPr lang="en-US" smtClean="0">
              <a:latin typeface="Arial" pitchFamily="34" charset="0"/>
              <a:cs typeface="Arial" pitchFamily="34" charset="0"/>
            </a:endParaRPr>
          </a:p>
        </p:txBody>
      </p:sp>
      <p:sp>
        <p:nvSpPr>
          <p:cNvPr id="6144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61444" name="Rectangle 2"/>
          <p:cNvSpPr>
            <a:spLocks noGrp="1" noChangeArrowheads="1"/>
          </p:cNvSpPr>
          <p:nvPr>
            <p:ph type="title"/>
          </p:nvPr>
        </p:nvSpPr>
        <p:spPr/>
        <p:txBody>
          <a:bodyPr/>
          <a:lstStyle/>
          <a:p>
            <a:pPr eaLnBrk="1" hangingPunct="1"/>
            <a:r>
              <a:rPr lang="en-US" smtClean="0"/>
              <a:t>Doppler Effect</a:t>
            </a:r>
          </a:p>
        </p:txBody>
      </p:sp>
      <p:sp>
        <p:nvSpPr>
          <p:cNvPr id="330755" name="Rectangle 3"/>
          <p:cNvSpPr>
            <a:spLocks noGrp="1" noChangeArrowheads="1"/>
          </p:cNvSpPr>
          <p:nvPr>
            <p:ph type="body" idx="1"/>
          </p:nvPr>
        </p:nvSpPr>
        <p:spPr/>
        <p:txBody>
          <a:bodyPr/>
          <a:lstStyle/>
          <a:p>
            <a:pPr eaLnBrk="1" hangingPunct="1">
              <a:buFontTx/>
              <a:buNone/>
            </a:pPr>
            <a:r>
              <a:rPr lang="en-US" sz="2400" smtClean="0"/>
              <a:t>Sound coming from a moving object has a different wavelength and frequency than if it were stationary.</a:t>
            </a:r>
          </a:p>
          <a:p>
            <a:pPr eaLnBrk="1" hangingPunct="1">
              <a:buFontTx/>
              <a:buNone/>
            </a:pPr>
            <a:r>
              <a:rPr lang="en-US" sz="2400" smtClean="0"/>
              <a:t>If moving towards you, wavelength shorter and frequency higher.</a:t>
            </a:r>
          </a:p>
          <a:p>
            <a:pPr eaLnBrk="1" hangingPunct="1">
              <a:buFontTx/>
              <a:buNone/>
            </a:pPr>
            <a:r>
              <a:rPr lang="en-US" sz="2400" smtClean="0"/>
              <a:t>If moving away, wavelength longer and frequency lower.</a:t>
            </a:r>
          </a:p>
        </p:txBody>
      </p:sp>
      <p:pic>
        <p:nvPicPr>
          <p:cNvPr id="61446" name="Picture 5" descr="19-17Figure_FIG.jpg"/>
          <p:cNvPicPr>
            <a:picLocks noChangeAspect="1" noChangeArrowheads="1"/>
          </p:cNvPicPr>
          <p:nvPr/>
        </p:nvPicPr>
        <p:blipFill>
          <a:blip r:embed="rId4" cstate="print"/>
          <a:srcRect/>
          <a:stretch>
            <a:fillRect/>
          </a:stretch>
        </p:blipFill>
        <p:spPr bwMode="auto">
          <a:xfrm>
            <a:off x="431800" y="4113213"/>
            <a:ext cx="4533900" cy="2020887"/>
          </a:xfrm>
          <a:prstGeom prst="rect">
            <a:avLst/>
          </a:prstGeom>
          <a:noFill/>
          <a:ln w="9525">
            <a:noFill/>
            <a:miter lim="800000"/>
            <a:headEnd/>
            <a:tailEnd/>
          </a:ln>
        </p:spPr>
      </p:pic>
      <p:pic>
        <p:nvPicPr>
          <p:cNvPr id="7" name="Picture 5" descr="19-17Figure_FIG.jpg"/>
          <p:cNvPicPr>
            <a:picLocks noChangeAspect="1" noChangeArrowheads="1"/>
          </p:cNvPicPr>
          <p:nvPr/>
        </p:nvPicPr>
        <p:blipFill>
          <a:blip r:embed="rId5" cstate="print"/>
          <a:srcRect/>
          <a:stretch>
            <a:fillRect/>
          </a:stretch>
        </p:blipFill>
        <p:spPr bwMode="auto">
          <a:xfrm>
            <a:off x="4940300" y="4125913"/>
            <a:ext cx="3797300" cy="2020887"/>
          </a:xfrm>
          <a:prstGeom prst="rect">
            <a:avLst/>
          </a:prstGeom>
          <a:noFill/>
          <a:ln w="9525">
            <a:noFill/>
            <a:miter lim="800000"/>
            <a:headEnd/>
            <a:tailEnd/>
          </a:ln>
        </p:spPr>
      </p:pic>
      <p:pic>
        <p:nvPicPr>
          <p:cNvPr id="8" name="carh3510.wav">
            <a:hlinkClick r:id="" action="ppaction://media"/>
          </p:cNvPr>
          <p:cNvPicPr>
            <a:picLocks noRot="1" noChangeAspect="1" noChangeArrowheads="1"/>
          </p:cNvPicPr>
          <p:nvPr>
            <a:wavAudioFile r:embed="rId1" name="carhorn.wav"/>
          </p:nvPr>
        </p:nvPicPr>
        <p:blipFill>
          <a:blip r:embed="rId6" cstate="print"/>
          <a:srcRect/>
          <a:stretch>
            <a:fillRect/>
          </a:stretch>
        </p:blipFill>
        <p:spPr bwMode="auto">
          <a:xfrm>
            <a:off x="8153400" y="6337300"/>
            <a:ext cx="244475" cy="244475"/>
          </a:xfrm>
          <a:prstGeom prst="rect">
            <a:avLst/>
          </a:prstGeom>
          <a:noFill/>
          <a:ln w="9525">
            <a:noFill/>
            <a:miter lim="800000"/>
            <a:headEnd/>
            <a:tailEnd/>
          </a:ln>
        </p:spPr>
      </p:pic>
    </p:spTree>
    <p:extLst>
      <p:ext uri="{BB962C8B-B14F-4D97-AF65-F5344CB8AC3E}">
        <p14:creationId xmlns:p14="http://schemas.microsoft.com/office/powerpoint/2010/main" val="25310943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075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 presetClass="mediacall" presetSubtype="0" fill="hold" nodeType="afterEffect">
                                  <p:stCondLst>
                                    <p:cond delay="0"/>
                                  </p:stCondLst>
                                  <p:childTnLst>
                                    <p:cmd type="call" cmd="playFrom(0.0)">
                                      <p:cBhvr>
                                        <p:cTn id="17" dur="545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33075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doppler"/>
          <p:cNvPicPr>
            <a:picLocks noChangeAspect="1" noChangeArrowheads="1"/>
          </p:cNvPicPr>
          <p:nvPr/>
        </p:nvPicPr>
        <p:blipFill>
          <a:blip r:embed="rId2" cstate="print"/>
          <a:srcRect/>
          <a:stretch>
            <a:fillRect/>
          </a:stretch>
        </p:blipFill>
        <p:spPr bwMode="auto">
          <a:xfrm>
            <a:off x="3178175" y="2298700"/>
            <a:ext cx="5965825" cy="3517900"/>
          </a:xfrm>
          <a:prstGeom prst="rect">
            <a:avLst/>
          </a:prstGeom>
          <a:noFill/>
          <a:ln w="9525">
            <a:noFill/>
            <a:miter lim="800000"/>
            <a:headEnd/>
            <a:tailEnd/>
          </a:ln>
        </p:spPr>
      </p:pic>
      <p:sp>
        <p:nvSpPr>
          <p:cNvPr id="65539" name="Rectangle 2"/>
          <p:cNvSpPr>
            <a:spLocks noGrp="1" noChangeArrowheads="1"/>
          </p:cNvSpPr>
          <p:nvPr>
            <p:ph type="title"/>
          </p:nvPr>
        </p:nvSpPr>
        <p:spPr>
          <a:xfrm>
            <a:off x="4241800" y="274638"/>
            <a:ext cx="4445000" cy="1376362"/>
          </a:xfrm>
        </p:spPr>
        <p:txBody>
          <a:bodyPr>
            <a:normAutofit fontScale="90000"/>
          </a:bodyPr>
          <a:lstStyle/>
          <a:p>
            <a:pPr eaLnBrk="1" hangingPunct="1"/>
            <a:r>
              <a:rPr lang="en-US" smtClean="0"/>
              <a:t>Blue Shift and Red Shift</a:t>
            </a:r>
          </a:p>
        </p:txBody>
      </p:sp>
      <p:sp>
        <p:nvSpPr>
          <p:cNvPr id="65540" name="Content Placeholder 1"/>
          <p:cNvSpPr>
            <a:spLocks noGrp="1"/>
          </p:cNvSpPr>
          <p:nvPr>
            <p:ph idx="1"/>
          </p:nvPr>
        </p:nvSpPr>
        <p:spPr>
          <a:xfrm>
            <a:off x="0" y="482600"/>
            <a:ext cx="3365500" cy="5935663"/>
          </a:xfrm>
        </p:spPr>
        <p:txBody>
          <a:bodyPr/>
          <a:lstStyle/>
          <a:p>
            <a:pPr>
              <a:lnSpc>
                <a:spcPct val="150000"/>
              </a:lnSpc>
            </a:pPr>
            <a:r>
              <a:rPr lang="en-US" sz="2400" dirty="0" smtClean="0"/>
              <a:t>When a light source approaches, there is an increase in its measured frequency called a </a:t>
            </a:r>
            <a:r>
              <a:rPr lang="en-US" sz="2400" b="1" u="sng" dirty="0" smtClean="0"/>
              <a:t>blue shift</a:t>
            </a:r>
            <a:r>
              <a:rPr lang="en-US" sz="2400" dirty="0" smtClean="0"/>
              <a:t>; and, when it recedes (moves away), there is a decrease in its frequency  called a </a:t>
            </a:r>
            <a:r>
              <a:rPr lang="en-US" sz="2400" b="1" u="sng" dirty="0" smtClean="0"/>
              <a:t>red shift </a:t>
            </a:r>
            <a:r>
              <a:rPr lang="en-US" sz="2400" dirty="0" smtClean="0"/>
              <a:t>spectrum</a:t>
            </a:r>
          </a:p>
          <a:p>
            <a:pPr>
              <a:lnSpc>
                <a:spcPct val="150000"/>
              </a:lnSpc>
            </a:pPr>
            <a:endParaRPr lang="en-US" sz="2400" dirty="0" smtClean="0"/>
          </a:p>
        </p:txBody>
      </p:sp>
    </p:spTree>
    <p:extLst>
      <p:ext uri="{BB962C8B-B14F-4D97-AF65-F5344CB8AC3E}">
        <p14:creationId xmlns:p14="http://schemas.microsoft.com/office/powerpoint/2010/main" val="21981070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dirty="0" smtClean="0"/>
              <a:t>Bow  Wave</a:t>
            </a:r>
          </a:p>
        </p:txBody>
      </p:sp>
      <p:sp>
        <p:nvSpPr>
          <p:cNvPr id="67587" name="Rectangle 3"/>
          <p:cNvSpPr>
            <a:spLocks noGrp="1" noChangeArrowheads="1"/>
          </p:cNvSpPr>
          <p:nvPr>
            <p:ph idx="1"/>
          </p:nvPr>
        </p:nvSpPr>
        <p:spPr/>
        <p:txBody>
          <a:bodyPr/>
          <a:lstStyle/>
          <a:p>
            <a:pPr eaLnBrk="1" hangingPunct="1">
              <a:lnSpc>
                <a:spcPct val="150000"/>
              </a:lnSpc>
            </a:pPr>
            <a:r>
              <a:rPr lang="en-US" b="1" dirty="0" smtClean="0"/>
              <a:t>Bow Wave –</a:t>
            </a:r>
            <a:r>
              <a:rPr lang="en-US" dirty="0" smtClean="0"/>
              <a:t> when the speed of the source in a medium is as great, or greater, than the speed of the wave it produces it will catch up to the wave crests and pass them producing a v-shape</a:t>
            </a:r>
          </a:p>
        </p:txBody>
      </p:sp>
    </p:spTree>
    <p:extLst>
      <p:ext uri="{BB962C8B-B14F-4D97-AF65-F5344CB8AC3E}">
        <p14:creationId xmlns:p14="http://schemas.microsoft.com/office/powerpoint/2010/main" val="35501196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1" descr="19-20_Figure-F"/>
          <p:cNvPicPr>
            <a:picLocks noChangeAspect="1" noChangeArrowheads="1"/>
          </p:cNvPicPr>
          <p:nvPr/>
        </p:nvPicPr>
        <p:blipFill>
          <a:blip r:embed="rId3" cstate="print"/>
          <a:srcRect/>
          <a:stretch>
            <a:fillRect/>
          </a:stretch>
        </p:blipFill>
        <p:spPr bwMode="auto">
          <a:xfrm>
            <a:off x="319088" y="3954463"/>
            <a:ext cx="8505825" cy="2700337"/>
          </a:xfrm>
          <a:prstGeom prst="rect">
            <a:avLst/>
          </a:prstGeom>
          <a:noFill/>
          <a:ln w="9525">
            <a:noFill/>
            <a:miter lim="800000"/>
            <a:headEnd/>
            <a:tailEnd/>
          </a:ln>
        </p:spPr>
      </p:pic>
      <p:sp>
        <p:nvSpPr>
          <p:cNvPr id="68611" name="Title 2"/>
          <p:cNvSpPr>
            <a:spLocks noGrp="1"/>
          </p:cNvSpPr>
          <p:nvPr>
            <p:ph type="title"/>
          </p:nvPr>
        </p:nvSpPr>
        <p:spPr/>
        <p:txBody>
          <a:bodyPr/>
          <a:lstStyle/>
          <a:p>
            <a:pPr eaLnBrk="1" hangingPunct="1"/>
            <a:r>
              <a:rPr lang="en-US" smtClean="0"/>
              <a:t>Bow Wave</a:t>
            </a:r>
          </a:p>
        </p:txBody>
      </p:sp>
      <p:sp>
        <p:nvSpPr>
          <p:cNvPr id="68612" name="Content Placeholder 3"/>
          <p:cNvSpPr>
            <a:spLocks noGrp="1"/>
          </p:cNvSpPr>
          <p:nvPr>
            <p:ph idx="1"/>
          </p:nvPr>
        </p:nvSpPr>
        <p:spPr/>
        <p:txBody>
          <a:bodyPr/>
          <a:lstStyle/>
          <a:p>
            <a:pPr eaLnBrk="1" hangingPunct="1"/>
            <a:r>
              <a:rPr lang="en-US" sz="2400" smtClean="0"/>
              <a:t>Patterns produced by a bug swimming at successively greater speeds. Overlapping at the edges occurs only when the bug swims faster than wave speed.</a:t>
            </a:r>
          </a:p>
        </p:txBody>
      </p:sp>
      <p:sp>
        <p:nvSpPr>
          <p:cNvPr id="68613" name="Text Placeholder 4"/>
          <p:cNvSpPr>
            <a:spLocks noGrp="1"/>
          </p:cNvSpPr>
          <p:nvPr>
            <p:ph type="body" sz="half" idx="2"/>
          </p:nvPr>
        </p:nvSpPr>
        <p:spPr>
          <a:xfrm>
            <a:off x="0" y="1435100"/>
            <a:ext cx="3465513" cy="4691063"/>
          </a:xfrm>
        </p:spPr>
        <p:txBody>
          <a:bodyPr/>
          <a:lstStyle/>
          <a:p>
            <a:pPr eaLnBrk="1" hangingPunct="1"/>
            <a:r>
              <a:rPr lang="en-US" sz="2400" smtClean="0"/>
              <a:t>after the speed of the source exceeds wave speed, increased speed of the source produces a narrower V shape</a:t>
            </a:r>
          </a:p>
        </p:txBody>
      </p:sp>
    </p:spTree>
    <p:extLst>
      <p:ext uri="{BB962C8B-B14F-4D97-AF65-F5344CB8AC3E}">
        <p14:creationId xmlns:p14="http://schemas.microsoft.com/office/powerpoint/2010/main" val="2888858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Wave Descriptions</a:t>
            </a:r>
            <a:endParaRPr lang="en-US" dirty="0"/>
          </a:p>
        </p:txBody>
      </p:sp>
      <p:sp>
        <p:nvSpPr>
          <p:cNvPr id="3" name="Content Placeholder 2"/>
          <p:cNvSpPr>
            <a:spLocks noGrp="1"/>
          </p:cNvSpPr>
          <p:nvPr>
            <p:ph idx="1"/>
          </p:nvPr>
        </p:nvSpPr>
        <p:spPr/>
        <p:txBody>
          <a:bodyPr>
            <a:normAutofit/>
          </a:bodyPr>
          <a:lstStyle/>
          <a:p>
            <a:pPr marL="0" marR="0">
              <a:lnSpc>
                <a:spcPct val="115000"/>
              </a:lnSpc>
              <a:spcBef>
                <a:spcPts val="0"/>
              </a:spcBef>
              <a:spcAft>
                <a:spcPts val="1000"/>
              </a:spcAft>
            </a:pPr>
            <a:r>
              <a:rPr lang="en-US" b="1" dirty="0" smtClean="0">
                <a:effectLst/>
                <a:ea typeface="Times New Roman"/>
                <a:cs typeface="Times New Roman"/>
              </a:rPr>
              <a:t>Wave Speed - the speed with which a wave passes a stationary point </a:t>
            </a:r>
            <a:endParaRPr lang="en-US" b="1" dirty="0" smtClean="0">
              <a:ea typeface="Calibri"/>
              <a:cs typeface="Times New Roman"/>
            </a:endParaRPr>
          </a:p>
          <a:p>
            <a:r>
              <a:rPr lang="en-US" dirty="0" smtClean="0"/>
              <a:t>It depends only on the type of </a:t>
            </a:r>
            <a:r>
              <a:rPr lang="en-US" u="sng" dirty="0" smtClean="0"/>
              <a:t>medium.</a:t>
            </a:r>
            <a:endParaRPr lang="en-US" dirty="0" smtClean="0"/>
          </a:p>
          <a:p>
            <a:endParaRPr lang="en-US" dirty="0" smtClean="0"/>
          </a:p>
          <a:p>
            <a:r>
              <a:rPr lang="en-US" dirty="0" smtClean="0"/>
              <a:t>Wave Speed = Frequency  </a:t>
            </a:r>
            <a:r>
              <a:rPr lang="en-US" dirty="0" smtClean="0">
                <a:sym typeface="Symbol" pitchFamily="18" charset="2"/>
              </a:rPr>
              <a:t></a:t>
            </a:r>
            <a:r>
              <a:rPr lang="en-US" dirty="0" smtClean="0"/>
              <a:t> Wavelength</a:t>
            </a:r>
          </a:p>
        </p:txBody>
      </p:sp>
    </p:spTree>
    <p:extLst>
      <p:ext uri="{BB962C8B-B14F-4D97-AF65-F5344CB8AC3E}">
        <p14:creationId xmlns:p14="http://schemas.microsoft.com/office/powerpoint/2010/main" val="280021424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smtClean="0"/>
              <a:t>Bow and Shock Waves</a:t>
            </a:r>
          </a:p>
        </p:txBody>
      </p:sp>
      <p:pic>
        <p:nvPicPr>
          <p:cNvPr id="73731" name="Picture 3" descr="The boat — moving faster than the spreading ripples — forms a 2-dimensional “V” bow wave (top picture).  The jet exceeds the speed of sound (bottom picture) and overtakes the forward rippling sound waves that can’t “get out of the way.”   The overtaken sound waves form a 3-dimensional cone shock wave much like a bow wave of a surface boat."/>
          <p:cNvPicPr>
            <a:picLocks noChangeAspect="1" noChangeArrowheads="1"/>
          </p:cNvPicPr>
          <p:nvPr/>
        </p:nvPicPr>
        <p:blipFill>
          <a:blip r:embed="rId2" cstate="print"/>
          <a:srcRect/>
          <a:stretch>
            <a:fillRect/>
          </a:stretch>
        </p:blipFill>
        <p:spPr bwMode="auto">
          <a:xfrm>
            <a:off x="2438400" y="1219200"/>
            <a:ext cx="4337050" cy="5638800"/>
          </a:xfrm>
          <a:prstGeom prst="rect">
            <a:avLst/>
          </a:prstGeom>
          <a:noFill/>
          <a:ln w="9525">
            <a:noFill/>
            <a:miter lim="800000"/>
            <a:headEnd/>
            <a:tailEnd/>
          </a:ln>
        </p:spPr>
      </p:pic>
    </p:spTree>
    <p:extLst>
      <p:ext uri="{BB962C8B-B14F-4D97-AF65-F5344CB8AC3E}">
        <p14:creationId xmlns:p14="http://schemas.microsoft.com/office/powerpoint/2010/main" val="15407250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1682" name="Object 7">
            <a:hlinkClick r:id="rId5" action="ppaction://hlinkfile"/>
          </p:cNvPr>
          <p:cNvGraphicFramePr>
            <a:graphicFrameLocks noChangeAspect="1"/>
          </p:cNvGraphicFramePr>
          <p:nvPr/>
        </p:nvGraphicFramePr>
        <p:xfrm>
          <a:off x="0" y="228600"/>
          <a:ext cx="9144000" cy="6261100"/>
        </p:xfrm>
        <a:graphic>
          <a:graphicData uri="http://schemas.openxmlformats.org/presentationml/2006/ole">
            <mc:AlternateContent xmlns:mc="http://schemas.openxmlformats.org/markup-compatibility/2006">
              <mc:Choice xmlns:v="urn:schemas-microsoft-com:vml" Requires="v">
                <p:oleObj spid="_x0000_s2059" name="Image" r:id="rId6" imgW="4802541" imgH="3287454" progId="">
                  <p:embed/>
                </p:oleObj>
              </mc:Choice>
              <mc:Fallback>
                <p:oleObj name="Image" r:id="rId6" imgW="4802541" imgH="3287454"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28600"/>
                        <a:ext cx="9144000" cy="626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0834" name="Rectangle 2"/>
          <p:cNvSpPr>
            <a:spLocks noGrp="1" noChangeArrowheads="1"/>
          </p:cNvSpPr>
          <p:nvPr>
            <p:ph type="title"/>
          </p:nvPr>
        </p:nvSpPr>
        <p:spPr>
          <a:xfrm>
            <a:off x="1066800" y="5867400"/>
            <a:ext cx="7772400" cy="685800"/>
          </a:xfrm>
        </p:spPr>
        <p:txBody>
          <a:bodyPr>
            <a:normAutofit fontScale="90000"/>
          </a:bodyPr>
          <a:lstStyle/>
          <a:p>
            <a:pPr algn="r" eaLnBrk="1" hangingPunct="1"/>
            <a:r>
              <a:rPr lang="en-US" b="1" i="1" smtClean="0">
                <a:solidFill>
                  <a:schemeClr val="tx1"/>
                </a:solidFill>
              </a:rPr>
              <a:t>Shock Wave</a:t>
            </a:r>
          </a:p>
        </p:txBody>
      </p:sp>
      <p:sp>
        <p:nvSpPr>
          <p:cNvPr id="71684" name="Rectangle 9"/>
          <p:cNvSpPr>
            <a:spLocks noChangeArrowheads="1"/>
          </p:cNvSpPr>
          <p:nvPr/>
        </p:nvSpPr>
        <p:spPr bwMode="auto">
          <a:xfrm>
            <a:off x="1447800" y="6491288"/>
            <a:ext cx="6102350" cy="366712"/>
          </a:xfrm>
          <a:prstGeom prst="rect">
            <a:avLst/>
          </a:prstGeom>
          <a:noFill/>
          <a:ln w="12700" cap="sq">
            <a:noFill/>
            <a:miter lim="800000"/>
            <a:headEnd type="none" w="sm" len="sm"/>
            <a:tailEnd type="none" w="sm" len="sm"/>
          </a:ln>
          <a:effectLst/>
        </p:spPr>
        <p:txBody>
          <a:bodyPr wrap="none">
            <a:spAutoFit/>
          </a:bodyPr>
          <a:lstStyle/>
          <a:p>
            <a:r>
              <a:rPr lang="en-US">
                <a:hlinkClick r:id="rId8"/>
              </a:rPr>
              <a:t>http://observe.phy.sfasu.edu/courses/phy101/lectures101/</a:t>
            </a:r>
            <a:r>
              <a:rPr lang="en-US"/>
              <a:t> </a:t>
            </a:r>
          </a:p>
        </p:txBody>
      </p:sp>
    </p:spTree>
    <p:extLst>
      <p:ext uri="{BB962C8B-B14F-4D97-AF65-F5344CB8AC3E}">
        <p14:creationId xmlns:p14="http://schemas.microsoft.com/office/powerpoint/2010/main" val="11893531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120834">
                                            <p:txEl>
                                              <p:pRg st="0" end="0"/>
                                            </p:txEl>
                                          </p:spTgt>
                                        </p:tgtEl>
                                        <p:attrNameLst>
                                          <p:attrName>style.visibility</p:attrName>
                                        </p:attrNameLst>
                                      </p:cBhvr>
                                      <p:to>
                                        <p:strVal val="visible"/>
                                      </p:to>
                                    </p:set>
                                    <p:anim calcmode="lin" valueType="num">
                                      <p:cBhvr additive="base">
                                        <p:cTn id="7" dur="500" fill="hold"/>
                                        <p:tgtEl>
                                          <p:spTgt spid="12083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083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build="p" autoUpdateAnimBg="0" advAuto="100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0" descr="19-18_Figure-F"/>
          <p:cNvPicPr>
            <a:picLocks noChangeAspect="1" noChangeArrowheads="1"/>
          </p:cNvPicPr>
          <p:nvPr/>
        </p:nvPicPr>
        <p:blipFill>
          <a:blip r:embed="rId3" cstate="print"/>
          <a:srcRect/>
          <a:stretch>
            <a:fillRect/>
          </a:stretch>
        </p:blipFill>
        <p:spPr bwMode="auto">
          <a:xfrm>
            <a:off x="4975225" y="0"/>
            <a:ext cx="2938463" cy="3003550"/>
          </a:xfrm>
          <a:prstGeom prst="rect">
            <a:avLst/>
          </a:prstGeom>
          <a:noFill/>
          <a:ln w="9525">
            <a:noFill/>
            <a:miter lim="800000"/>
            <a:headEnd/>
            <a:tailEnd/>
          </a:ln>
        </p:spPr>
      </p:pic>
      <p:sp>
        <p:nvSpPr>
          <p:cNvPr id="66563" name="Title 2"/>
          <p:cNvSpPr>
            <a:spLocks noGrp="1"/>
          </p:cNvSpPr>
          <p:nvPr>
            <p:ph type="title"/>
          </p:nvPr>
        </p:nvSpPr>
        <p:spPr/>
        <p:txBody>
          <a:bodyPr/>
          <a:lstStyle/>
          <a:p>
            <a:pPr eaLnBrk="1" hangingPunct="1"/>
            <a:r>
              <a:rPr lang="en-US" dirty="0" err="1" smtClean="0"/>
              <a:t>SuperSonic</a:t>
            </a:r>
            <a:endParaRPr lang="en-US" dirty="0" smtClean="0"/>
          </a:p>
        </p:txBody>
      </p:sp>
      <p:sp>
        <p:nvSpPr>
          <p:cNvPr id="66564" name="Content Placeholder 3"/>
          <p:cNvSpPr>
            <a:spLocks noGrp="1"/>
          </p:cNvSpPr>
          <p:nvPr>
            <p:ph idx="1"/>
          </p:nvPr>
        </p:nvSpPr>
        <p:spPr>
          <a:xfrm>
            <a:off x="4067175" y="3468688"/>
            <a:ext cx="4619625" cy="2500312"/>
          </a:xfrm>
        </p:spPr>
        <p:txBody>
          <a:bodyPr/>
          <a:lstStyle/>
          <a:p>
            <a:pPr eaLnBrk="1" hangingPunct="1">
              <a:lnSpc>
                <a:spcPct val="150000"/>
              </a:lnSpc>
            </a:pPr>
            <a:r>
              <a:rPr lang="en-US" sz="1800" dirty="0" smtClean="0"/>
              <a:t>What actually happens is that the overlapping wave crests disrupt the flow of air over the wings, making it more difficult to control the craft. But the barrier is not real. </a:t>
            </a:r>
          </a:p>
        </p:txBody>
      </p:sp>
      <p:sp>
        <p:nvSpPr>
          <p:cNvPr id="66565" name="Text Placeholder 4"/>
          <p:cNvSpPr>
            <a:spLocks noGrp="1"/>
          </p:cNvSpPr>
          <p:nvPr>
            <p:ph type="body" sz="half" idx="2"/>
          </p:nvPr>
        </p:nvSpPr>
        <p:spPr>
          <a:xfrm>
            <a:off x="401638" y="1422400"/>
            <a:ext cx="3624262" cy="5435600"/>
          </a:xfrm>
        </p:spPr>
        <p:txBody>
          <a:bodyPr/>
          <a:lstStyle/>
          <a:p>
            <a:pPr eaLnBrk="1" hangingPunct="1">
              <a:lnSpc>
                <a:spcPct val="150000"/>
              </a:lnSpc>
            </a:pPr>
            <a:r>
              <a:rPr lang="en-US" sz="2000" dirty="0" smtClean="0"/>
              <a:t>In the early days of jet aircraft, it was believed that a pile-up of sound waves in front of the airplane imposed a “sound barrier” and that, in order to go faster than the speed of sound, the plane would have to “break the sound barrier.” </a:t>
            </a:r>
          </a:p>
        </p:txBody>
      </p:sp>
    </p:spTree>
    <p:extLst>
      <p:ext uri="{BB962C8B-B14F-4D97-AF65-F5344CB8AC3E}">
        <p14:creationId xmlns:p14="http://schemas.microsoft.com/office/powerpoint/2010/main" val="40722795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Placeholder 2"/>
          <p:cNvSpPr>
            <a:spLocks noGrp="1"/>
          </p:cNvSpPr>
          <p:nvPr>
            <p:ph type="body" sz="half" idx="2"/>
          </p:nvPr>
        </p:nvSpPr>
        <p:spPr>
          <a:xfrm>
            <a:off x="469900" y="1735138"/>
            <a:ext cx="5056188" cy="4843462"/>
          </a:xfrm>
        </p:spPr>
        <p:txBody>
          <a:bodyPr/>
          <a:lstStyle/>
          <a:p>
            <a:pPr marL="342900" indent="-342900" eaLnBrk="1" hangingPunct="1">
              <a:lnSpc>
                <a:spcPct val="150000"/>
              </a:lnSpc>
              <a:buFontTx/>
              <a:buChar char="•"/>
            </a:pPr>
            <a:r>
              <a:rPr lang="en-US" sz="2400" smtClean="0"/>
              <a:t>listener B is in the process of hearing a sonic boom. </a:t>
            </a:r>
          </a:p>
          <a:p>
            <a:pPr marL="342900" indent="-342900" eaLnBrk="1" hangingPunct="1">
              <a:lnSpc>
                <a:spcPct val="150000"/>
              </a:lnSpc>
              <a:buFontTx/>
              <a:buChar char="•"/>
            </a:pPr>
            <a:r>
              <a:rPr lang="en-US" sz="2400" smtClean="0"/>
              <a:t>Listener C has already heard it, </a:t>
            </a:r>
          </a:p>
          <a:p>
            <a:pPr marL="342900" indent="-342900" eaLnBrk="1" hangingPunct="1">
              <a:lnSpc>
                <a:spcPct val="150000"/>
              </a:lnSpc>
              <a:buFontTx/>
              <a:buChar char="•"/>
            </a:pPr>
            <a:r>
              <a:rPr lang="en-US" sz="2400" smtClean="0"/>
              <a:t>listener A will hear it shortly. </a:t>
            </a:r>
          </a:p>
          <a:p>
            <a:pPr marL="342900" indent="-342900" eaLnBrk="1" hangingPunct="1">
              <a:lnSpc>
                <a:spcPct val="150000"/>
              </a:lnSpc>
              <a:buFontTx/>
              <a:buChar char="•"/>
            </a:pPr>
            <a:r>
              <a:rPr lang="en-US" sz="2400" smtClean="0"/>
              <a:t>The aircraft that generated this shock wave may have broken through the sound barrier many minutes ago!</a:t>
            </a:r>
          </a:p>
        </p:txBody>
      </p:sp>
      <p:pic>
        <p:nvPicPr>
          <p:cNvPr id="78851" name="Picture 3" descr="19-25_Figure-F"/>
          <p:cNvPicPr>
            <a:picLocks noChangeAspect="1" noChangeArrowheads="1"/>
          </p:cNvPicPr>
          <p:nvPr/>
        </p:nvPicPr>
        <p:blipFill>
          <a:blip r:embed="rId3" cstate="print"/>
          <a:srcRect/>
          <a:stretch>
            <a:fillRect/>
          </a:stretch>
        </p:blipFill>
        <p:spPr bwMode="auto">
          <a:xfrm>
            <a:off x="5513388" y="2060575"/>
            <a:ext cx="3473450" cy="4797425"/>
          </a:xfrm>
          <a:prstGeom prst="rect">
            <a:avLst/>
          </a:prstGeom>
          <a:noFill/>
          <a:ln w="9525">
            <a:noFill/>
            <a:miter lim="800000"/>
            <a:headEnd/>
            <a:tailEnd/>
          </a:ln>
        </p:spPr>
      </p:pic>
      <p:sp>
        <p:nvSpPr>
          <p:cNvPr id="78852" name="Title 3"/>
          <p:cNvSpPr>
            <a:spLocks noGrp="1"/>
          </p:cNvSpPr>
          <p:nvPr>
            <p:ph type="title"/>
          </p:nvPr>
        </p:nvSpPr>
        <p:spPr>
          <a:xfrm>
            <a:off x="457200" y="273050"/>
            <a:ext cx="3008313" cy="641350"/>
          </a:xfrm>
        </p:spPr>
        <p:txBody>
          <a:bodyPr/>
          <a:lstStyle/>
          <a:p>
            <a:pPr eaLnBrk="1" hangingPunct="1"/>
            <a:r>
              <a:rPr lang="en-US" smtClean="0"/>
              <a:t>Sonic Boom</a:t>
            </a:r>
          </a:p>
        </p:txBody>
      </p:sp>
    </p:spTree>
    <p:extLst>
      <p:ext uri="{BB962C8B-B14F-4D97-AF65-F5344CB8AC3E}">
        <p14:creationId xmlns:p14="http://schemas.microsoft.com/office/powerpoint/2010/main" val="26907639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descr="19-23_Figure-F"/>
          <p:cNvPicPr>
            <a:picLocks noChangeAspect="1" noChangeArrowheads="1"/>
          </p:cNvPicPr>
          <p:nvPr/>
        </p:nvPicPr>
        <p:blipFill>
          <a:blip r:embed="rId2" cstate="print"/>
          <a:srcRect/>
          <a:stretch>
            <a:fillRect/>
          </a:stretch>
        </p:blipFill>
        <p:spPr bwMode="auto">
          <a:xfrm>
            <a:off x="3603625" y="3867150"/>
            <a:ext cx="5540375" cy="2787650"/>
          </a:xfrm>
          <a:prstGeom prst="rect">
            <a:avLst/>
          </a:prstGeom>
          <a:noFill/>
          <a:ln w="9525">
            <a:noFill/>
            <a:miter lim="800000"/>
            <a:headEnd/>
            <a:tailEnd/>
          </a:ln>
        </p:spPr>
      </p:pic>
      <p:sp>
        <p:nvSpPr>
          <p:cNvPr id="77827" name="Title 1"/>
          <p:cNvSpPr>
            <a:spLocks noGrp="1"/>
          </p:cNvSpPr>
          <p:nvPr>
            <p:ph type="title"/>
          </p:nvPr>
        </p:nvSpPr>
        <p:spPr/>
        <p:txBody>
          <a:bodyPr>
            <a:normAutofit fontScale="90000"/>
          </a:bodyPr>
          <a:lstStyle/>
          <a:p>
            <a:pPr eaLnBrk="1" hangingPunct="1"/>
            <a:r>
              <a:rPr lang="en-US" dirty="0" smtClean="0"/>
              <a:t>A common misconception </a:t>
            </a:r>
            <a:br>
              <a:rPr lang="en-US" dirty="0" smtClean="0"/>
            </a:br>
            <a:r>
              <a:rPr lang="en-US" dirty="0" smtClean="0"/>
              <a:t> sonic booms </a:t>
            </a:r>
          </a:p>
        </p:txBody>
      </p:sp>
      <p:sp>
        <p:nvSpPr>
          <p:cNvPr id="77828" name="Text Placeholder 3"/>
          <p:cNvSpPr>
            <a:spLocks noGrp="1"/>
          </p:cNvSpPr>
          <p:nvPr>
            <p:ph idx="1"/>
          </p:nvPr>
        </p:nvSpPr>
        <p:spPr>
          <a:xfrm>
            <a:off x="0" y="1651000"/>
            <a:ext cx="4229100" cy="4525963"/>
          </a:xfrm>
        </p:spPr>
        <p:txBody>
          <a:bodyPr/>
          <a:lstStyle/>
          <a:p>
            <a:pPr eaLnBrk="1" hangingPunct="1">
              <a:lnSpc>
                <a:spcPct val="150000"/>
              </a:lnSpc>
            </a:pPr>
            <a:r>
              <a:rPr lang="en-US" sz="2400" smtClean="0"/>
              <a:t>The fact is that a shock wave and its resulting sonic boom are swept continuously behind and below an aircraft traveling faster than sound, just as a bow wave is swept continuously behind a speedboat.  </a:t>
            </a:r>
          </a:p>
          <a:p>
            <a:pPr eaLnBrk="1" hangingPunct="1"/>
            <a:endParaRPr lang="en-US" sz="2400" smtClean="0"/>
          </a:p>
        </p:txBody>
      </p:sp>
    </p:spTree>
    <p:extLst>
      <p:ext uri="{BB962C8B-B14F-4D97-AF65-F5344CB8AC3E}">
        <p14:creationId xmlns:p14="http://schemas.microsoft.com/office/powerpoint/2010/main" val="2800326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19-24_Figure-F"/>
          <p:cNvPicPr>
            <a:picLocks noChangeAspect="1" noChangeArrowheads="1"/>
          </p:cNvPicPr>
          <p:nvPr/>
        </p:nvPicPr>
        <p:blipFill>
          <a:blip r:embed="rId3" cstate="print"/>
          <a:srcRect/>
          <a:stretch>
            <a:fillRect/>
          </a:stretch>
        </p:blipFill>
        <p:spPr bwMode="auto">
          <a:xfrm>
            <a:off x="4933950" y="136525"/>
            <a:ext cx="4060825" cy="6584950"/>
          </a:xfrm>
          <a:prstGeom prst="rect">
            <a:avLst/>
          </a:prstGeom>
          <a:noFill/>
          <a:ln w="9525">
            <a:noFill/>
            <a:miter lim="800000"/>
            <a:headEnd/>
            <a:tailEnd/>
          </a:ln>
        </p:spPr>
      </p:pic>
      <p:sp>
        <p:nvSpPr>
          <p:cNvPr id="76803" name="Title 2"/>
          <p:cNvSpPr>
            <a:spLocks noGrp="1"/>
          </p:cNvSpPr>
          <p:nvPr>
            <p:ph type="title"/>
          </p:nvPr>
        </p:nvSpPr>
        <p:spPr/>
        <p:txBody>
          <a:bodyPr/>
          <a:lstStyle/>
          <a:p>
            <a:pPr eaLnBrk="1" hangingPunct="1"/>
            <a:r>
              <a:rPr lang="en-US" smtClean="0"/>
              <a:t>The shock wave </a:t>
            </a:r>
          </a:p>
        </p:txBody>
      </p:sp>
      <p:sp>
        <p:nvSpPr>
          <p:cNvPr id="76804" name="Text Placeholder 4"/>
          <p:cNvSpPr>
            <a:spLocks noGrp="1"/>
          </p:cNvSpPr>
          <p:nvPr>
            <p:ph type="body" sz="half" idx="2"/>
          </p:nvPr>
        </p:nvSpPr>
        <p:spPr>
          <a:xfrm>
            <a:off x="457200" y="1435100"/>
            <a:ext cx="3911600" cy="4691063"/>
          </a:xfrm>
        </p:spPr>
        <p:txBody>
          <a:bodyPr/>
          <a:lstStyle/>
          <a:p>
            <a:pPr eaLnBrk="1" hangingPunct="1">
              <a:lnSpc>
                <a:spcPct val="150000"/>
              </a:lnSpc>
            </a:pPr>
            <a:r>
              <a:rPr lang="en-US" sz="2000" dirty="0" smtClean="0"/>
              <a:t>A graph of the air pressure at ground level between the cones takes the shape of the letter N.</a:t>
            </a:r>
          </a:p>
          <a:p>
            <a:pPr eaLnBrk="1" hangingPunct="1">
              <a:lnSpc>
                <a:spcPct val="150000"/>
              </a:lnSpc>
            </a:pPr>
            <a:endParaRPr lang="en-US" sz="2000" dirty="0" smtClean="0"/>
          </a:p>
          <a:p>
            <a:pPr eaLnBrk="1" hangingPunct="1">
              <a:lnSpc>
                <a:spcPct val="150000"/>
              </a:lnSpc>
            </a:pPr>
            <a:r>
              <a:rPr lang="en-US" sz="2000" b="1" dirty="0" smtClean="0"/>
              <a:t>Sonic Boom –</a:t>
            </a:r>
            <a:r>
              <a:rPr lang="en-US" sz="2000" dirty="0" smtClean="0"/>
              <a:t> produced when the conical shell of compressed air that sweeps behind a supersonic jet reaches listeners on the ground below</a:t>
            </a:r>
          </a:p>
          <a:p>
            <a:pPr eaLnBrk="1" hangingPunct="1">
              <a:lnSpc>
                <a:spcPct val="150000"/>
              </a:lnSpc>
            </a:pPr>
            <a:endParaRPr lang="en-US" sz="2000" dirty="0" smtClean="0"/>
          </a:p>
        </p:txBody>
      </p:sp>
    </p:spTree>
    <p:extLst>
      <p:ext uri="{BB962C8B-B14F-4D97-AF65-F5344CB8AC3E}">
        <p14:creationId xmlns:p14="http://schemas.microsoft.com/office/powerpoint/2010/main" val="150132905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descr="19-22_Figure-P"/>
          <p:cNvPicPr>
            <a:picLocks noChangeAspect="1" noChangeArrowheads="1"/>
          </p:cNvPicPr>
          <p:nvPr/>
        </p:nvPicPr>
        <p:blipFill>
          <a:blip r:embed="rId3" cstate="print"/>
          <a:srcRect/>
          <a:stretch>
            <a:fillRect/>
          </a:stretch>
        </p:blipFill>
        <p:spPr bwMode="auto">
          <a:xfrm>
            <a:off x="4975225" y="2579688"/>
            <a:ext cx="3790950" cy="4278312"/>
          </a:xfrm>
          <a:prstGeom prst="rect">
            <a:avLst/>
          </a:prstGeom>
          <a:noFill/>
          <a:ln w="9525">
            <a:noFill/>
            <a:miter lim="800000"/>
            <a:headEnd/>
            <a:tailEnd/>
          </a:ln>
        </p:spPr>
      </p:pic>
      <p:sp>
        <p:nvSpPr>
          <p:cNvPr id="74755" name="Title 2"/>
          <p:cNvSpPr>
            <a:spLocks noGrp="1"/>
          </p:cNvSpPr>
          <p:nvPr>
            <p:ph type="title"/>
          </p:nvPr>
        </p:nvSpPr>
        <p:spPr>
          <a:xfrm>
            <a:off x="457200" y="273050"/>
            <a:ext cx="3008313" cy="2092325"/>
          </a:xfrm>
        </p:spPr>
        <p:txBody>
          <a:bodyPr/>
          <a:lstStyle/>
          <a:p>
            <a:pPr eaLnBrk="1" hangingPunct="1"/>
            <a:r>
              <a:rPr lang="en-US" smtClean="0"/>
              <a:t>Shock wave of a bullet piercing a sheet of Plexiglass.</a:t>
            </a:r>
          </a:p>
        </p:txBody>
      </p:sp>
      <p:sp>
        <p:nvSpPr>
          <p:cNvPr id="74756" name="Content Placeholder 3"/>
          <p:cNvSpPr>
            <a:spLocks noGrp="1"/>
          </p:cNvSpPr>
          <p:nvPr>
            <p:ph idx="1"/>
          </p:nvPr>
        </p:nvSpPr>
        <p:spPr/>
        <p:txBody>
          <a:bodyPr/>
          <a:lstStyle/>
          <a:p>
            <a:pPr eaLnBrk="1" hangingPunct="1"/>
            <a:r>
              <a:rPr lang="en-US" smtClean="0"/>
              <a:t>Look carefully and see the second shock wave originating at the tail of the bullet.</a:t>
            </a:r>
          </a:p>
          <a:p>
            <a:pPr eaLnBrk="1" hangingPunct="1"/>
            <a:endParaRPr lang="en-US" smtClean="0"/>
          </a:p>
        </p:txBody>
      </p:sp>
      <p:sp>
        <p:nvSpPr>
          <p:cNvPr id="74757" name="Text Placeholder 4"/>
          <p:cNvSpPr>
            <a:spLocks noGrp="1"/>
          </p:cNvSpPr>
          <p:nvPr>
            <p:ph type="body" sz="half" idx="2"/>
          </p:nvPr>
        </p:nvSpPr>
        <p:spPr>
          <a:xfrm>
            <a:off x="457200" y="2579688"/>
            <a:ext cx="3008313" cy="3546475"/>
          </a:xfrm>
        </p:spPr>
        <p:txBody>
          <a:bodyPr/>
          <a:lstStyle/>
          <a:p>
            <a:pPr eaLnBrk="1" hangingPunct="1"/>
            <a:r>
              <a:rPr lang="en-US" smtClean="0"/>
              <a:t>Light deflecting as the bullet passes through the compressed air makes the shock visible. </a:t>
            </a:r>
          </a:p>
        </p:txBody>
      </p:sp>
    </p:spTree>
    <p:extLst>
      <p:ext uri="{BB962C8B-B14F-4D97-AF65-F5344CB8AC3E}">
        <p14:creationId xmlns:p14="http://schemas.microsoft.com/office/powerpoint/2010/main" val="269055429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9" descr="19-21_Figure-P"/>
          <p:cNvPicPr>
            <a:picLocks noChangeAspect="1" noChangeArrowheads="1"/>
          </p:cNvPicPr>
          <p:nvPr/>
        </p:nvPicPr>
        <p:blipFill>
          <a:blip r:embed="rId3" cstate="print"/>
          <a:srcRect l="20168" t="17110" r="14207" b="19397"/>
          <a:stretch>
            <a:fillRect/>
          </a:stretch>
        </p:blipFill>
        <p:spPr bwMode="auto">
          <a:xfrm>
            <a:off x="0" y="0"/>
            <a:ext cx="1920875" cy="1828800"/>
          </a:xfrm>
          <a:prstGeom prst="rect">
            <a:avLst/>
          </a:prstGeom>
          <a:noFill/>
          <a:ln w="9525">
            <a:noFill/>
            <a:miter lim="800000"/>
            <a:headEnd/>
            <a:tailEnd/>
          </a:ln>
        </p:spPr>
      </p:pic>
      <p:sp>
        <p:nvSpPr>
          <p:cNvPr id="70659" name="Rectangle 1"/>
          <p:cNvSpPr>
            <a:spLocks noChangeArrowheads="1"/>
          </p:cNvSpPr>
          <p:nvPr/>
        </p:nvSpPr>
        <p:spPr bwMode="auto">
          <a:xfrm>
            <a:off x="2478088" y="301625"/>
            <a:ext cx="4352925" cy="830263"/>
          </a:xfrm>
          <a:prstGeom prst="rect">
            <a:avLst/>
          </a:prstGeom>
          <a:noFill/>
          <a:ln w="9525">
            <a:noFill/>
            <a:miter lim="800000"/>
            <a:headEnd/>
            <a:tailEnd/>
          </a:ln>
        </p:spPr>
        <p:txBody>
          <a:bodyPr>
            <a:spAutoFit/>
          </a:bodyPr>
          <a:lstStyle/>
          <a:p>
            <a:r>
              <a:rPr lang="en-US"/>
              <a:t>The mach cone and shock wavefronts are very noticeable</a:t>
            </a:r>
          </a:p>
        </p:txBody>
      </p:sp>
      <p:pic>
        <p:nvPicPr>
          <p:cNvPr id="70660" name="Picture 4"/>
          <p:cNvPicPr>
            <a:picLocks noChangeAspect="1" noChangeArrowheads="1"/>
          </p:cNvPicPr>
          <p:nvPr/>
        </p:nvPicPr>
        <p:blipFill>
          <a:blip r:embed="rId4" cstate="print"/>
          <a:srcRect/>
          <a:stretch>
            <a:fillRect/>
          </a:stretch>
        </p:blipFill>
        <p:spPr bwMode="auto">
          <a:xfrm>
            <a:off x="6831013" y="0"/>
            <a:ext cx="2319337" cy="1717675"/>
          </a:xfrm>
          <a:prstGeom prst="rect">
            <a:avLst/>
          </a:prstGeom>
          <a:noFill/>
          <a:ln w="9525">
            <a:noFill/>
            <a:miter lim="800000"/>
            <a:headEnd/>
            <a:tailEnd/>
          </a:ln>
          <a:effectLst/>
        </p:spPr>
      </p:pic>
      <p:sp>
        <p:nvSpPr>
          <p:cNvPr id="70661" name="Title 2"/>
          <p:cNvSpPr>
            <a:spLocks noGrp="1"/>
          </p:cNvSpPr>
          <p:nvPr>
            <p:ph type="title"/>
          </p:nvPr>
        </p:nvSpPr>
        <p:spPr/>
        <p:txBody>
          <a:bodyPr anchor="t"/>
          <a:lstStyle/>
          <a:p>
            <a:pPr>
              <a:lnSpc>
                <a:spcPct val="150000"/>
              </a:lnSpc>
            </a:pPr>
            <a:r>
              <a:rPr lang="en-US" sz="1800" dirty="0" smtClean="0"/>
              <a:t/>
            </a:r>
            <a:br>
              <a:rPr lang="en-US" sz="1800" dirty="0" smtClean="0"/>
            </a:br>
            <a:r>
              <a:rPr lang="en-US" sz="1800" dirty="0" smtClean="0"/>
              <a:t> </a:t>
            </a:r>
          </a:p>
        </p:txBody>
      </p:sp>
      <p:sp>
        <p:nvSpPr>
          <p:cNvPr id="6" name="Content Placeholder 5"/>
          <p:cNvSpPr>
            <a:spLocks noGrp="1"/>
          </p:cNvSpPr>
          <p:nvPr>
            <p:ph idx="1"/>
          </p:nvPr>
        </p:nvSpPr>
        <p:spPr>
          <a:xfrm>
            <a:off x="539750" y="1828800"/>
            <a:ext cx="8229600" cy="4525963"/>
          </a:xfrm>
        </p:spPr>
        <p:txBody>
          <a:bodyPr>
            <a:normAutofit lnSpcReduction="10000"/>
          </a:bodyPr>
          <a:lstStyle/>
          <a:p>
            <a:pPr>
              <a:lnSpc>
                <a:spcPct val="150000"/>
              </a:lnSpc>
            </a:pPr>
            <a:r>
              <a:rPr lang="en-US" sz="2000" b="1" dirty="0" smtClean="0"/>
              <a:t>The figure at right shows a bullet travelling at Mach 1.01. You can see the shock wave front just ahead of the bullet. Jet pilots flying at Mach 1 report that there is a noticeable "wall" or "barrier" which must be penetrated before achieving supersonic speeds. </a:t>
            </a:r>
          </a:p>
          <a:p>
            <a:pPr>
              <a:lnSpc>
                <a:spcPct val="150000"/>
              </a:lnSpc>
            </a:pPr>
            <a:r>
              <a:rPr lang="en-US" sz="2000" b="1" dirty="0" smtClean="0"/>
              <a:t>This "wall" is due to the intense pressure front, and flying within this pressure front produces a very turbulent and bouncy ride. </a:t>
            </a:r>
          </a:p>
          <a:p>
            <a:pPr>
              <a:lnSpc>
                <a:spcPct val="150000"/>
              </a:lnSpc>
            </a:pPr>
            <a:r>
              <a:rPr lang="en-US" sz="2400" b="1" u="sng" dirty="0" smtClean="0">
                <a:hlinkClick r:id="rId5"/>
              </a:rPr>
              <a:t>Chuck Yeager</a:t>
            </a:r>
            <a:r>
              <a:rPr lang="en-US" sz="2400" b="1" u="sng" dirty="0" smtClean="0"/>
              <a:t> was the first person to break the sound barrier when he flew faster than the speed of sound in the X-1 rocket-powered aircraft on October 14, 1947.</a:t>
            </a:r>
            <a:endParaRPr lang="en-US" sz="2400" b="1" u="sng" dirty="0"/>
          </a:p>
        </p:txBody>
      </p:sp>
    </p:spTree>
    <p:extLst>
      <p:ext uri="{BB962C8B-B14F-4D97-AF65-F5344CB8AC3E}">
        <p14:creationId xmlns:p14="http://schemas.microsoft.com/office/powerpoint/2010/main" val="478442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1026"/>
          <p:cNvSpPr>
            <a:spLocks noGrp="1" noChangeArrowheads="1"/>
          </p:cNvSpPr>
          <p:nvPr>
            <p:ph type="body" sz="half" idx="1"/>
          </p:nvPr>
        </p:nvSpPr>
        <p:spPr>
          <a:xfrm>
            <a:off x="914400" y="762000"/>
            <a:ext cx="7696200" cy="990600"/>
          </a:xfrm>
        </p:spPr>
        <p:txBody>
          <a:bodyPr/>
          <a:lstStyle/>
          <a:p>
            <a:pPr marL="339725" indent="-339725" eaLnBrk="1" hangingPunct="1">
              <a:buFont typeface="Wingdings" pitchFamily="2" charset="2"/>
              <a:buNone/>
            </a:pPr>
            <a:r>
              <a:rPr lang="en-US" smtClean="0"/>
              <a:t>			 - slower than the speed of sound</a:t>
            </a:r>
          </a:p>
        </p:txBody>
      </p:sp>
      <p:sp>
        <p:nvSpPr>
          <p:cNvPr id="123907" name="Rectangle 1027"/>
          <p:cNvSpPr>
            <a:spLocks noGrp="1" noChangeArrowheads="1"/>
          </p:cNvSpPr>
          <p:nvPr>
            <p:ph type="title"/>
          </p:nvPr>
        </p:nvSpPr>
        <p:spPr>
          <a:xfrm>
            <a:off x="914400" y="579438"/>
            <a:ext cx="2058988" cy="841375"/>
          </a:xfrm>
        </p:spPr>
        <p:txBody>
          <a:bodyPr/>
          <a:lstStyle/>
          <a:p>
            <a:pPr eaLnBrk="1" hangingPunct="1">
              <a:buClr>
                <a:schemeClr val="tx2"/>
              </a:buClr>
              <a:buSzPct val="75000"/>
              <a:buFont typeface="Monotype Sorts" pitchFamily="2" charset="2"/>
              <a:buNone/>
            </a:pPr>
            <a:r>
              <a:rPr lang="en-US" sz="3400" smtClean="0">
                <a:solidFill>
                  <a:schemeClr val="tx1"/>
                </a:solidFill>
              </a:rPr>
              <a:t>Subsonic</a:t>
            </a:r>
          </a:p>
        </p:txBody>
      </p:sp>
      <p:sp>
        <p:nvSpPr>
          <p:cNvPr id="123908" name="Rectangle 1028"/>
          <p:cNvSpPr>
            <a:spLocks noGrp="1" noChangeArrowheads="1"/>
          </p:cNvSpPr>
          <p:nvPr>
            <p:ph type="body" sz="half" idx="2"/>
          </p:nvPr>
        </p:nvSpPr>
        <p:spPr>
          <a:xfrm>
            <a:off x="914400" y="2357438"/>
            <a:ext cx="3811588" cy="752475"/>
          </a:xfrm>
        </p:spPr>
        <p:txBody>
          <a:bodyPr/>
          <a:lstStyle/>
          <a:p>
            <a:pPr eaLnBrk="1" hangingPunct="1">
              <a:buFont typeface="Wingdings" pitchFamily="2" charset="2"/>
              <a:buNone/>
            </a:pPr>
            <a:r>
              <a:rPr lang="en-US" smtClean="0"/>
              <a:t>Supersonic</a:t>
            </a:r>
          </a:p>
        </p:txBody>
      </p:sp>
      <p:sp>
        <p:nvSpPr>
          <p:cNvPr id="123909" name="Rectangle 1029"/>
          <p:cNvSpPr>
            <a:spLocks noChangeArrowheads="1"/>
          </p:cNvSpPr>
          <p:nvPr/>
        </p:nvSpPr>
        <p:spPr bwMode="auto">
          <a:xfrm>
            <a:off x="685800" y="2362200"/>
            <a:ext cx="7848600" cy="6604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 faster than the speed of sound</a:t>
            </a:r>
          </a:p>
        </p:txBody>
      </p:sp>
      <p:sp>
        <p:nvSpPr>
          <p:cNvPr id="123910" name="Rectangle 1030"/>
          <p:cNvSpPr>
            <a:spLocks noChangeArrowheads="1"/>
          </p:cNvSpPr>
          <p:nvPr/>
        </p:nvSpPr>
        <p:spPr bwMode="auto">
          <a:xfrm>
            <a:off x="762000" y="4267200"/>
            <a:ext cx="3886200" cy="6096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Mach Number</a:t>
            </a:r>
          </a:p>
          <a:p>
            <a:pPr marL="342900" indent="-342900">
              <a:spcBef>
                <a:spcPct val="20000"/>
              </a:spcBef>
              <a:buClr>
                <a:schemeClr val="folHlink"/>
              </a:buClr>
              <a:buSzPct val="90000"/>
              <a:buFont typeface="Wingdings" pitchFamily="2" charset="2"/>
              <a:buChar char="n"/>
            </a:pPr>
            <a:endParaRPr lang="en-US" sz="2800"/>
          </a:p>
        </p:txBody>
      </p:sp>
      <p:sp>
        <p:nvSpPr>
          <p:cNvPr id="123911" name="Rectangle 1031"/>
          <p:cNvSpPr>
            <a:spLocks noChangeArrowheads="1"/>
          </p:cNvSpPr>
          <p:nvPr/>
        </p:nvSpPr>
        <p:spPr bwMode="auto">
          <a:xfrm>
            <a:off x="3429000" y="4267200"/>
            <a:ext cx="12192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a:t>
            </a:r>
          </a:p>
        </p:txBody>
      </p:sp>
      <p:sp>
        <p:nvSpPr>
          <p:cNvPr id="123912" name="Rectangle 1032"/>
          <p:cNvSpPr>
            <a:spLocks noChangeArrowheads="1"/>
          </p:cNvSpPr>
          <p:nvPr/>
        </p:nvSpPr>
        <p:spPr bwMode="auto">
          <a:xfrm>
            <a:off x="4419600" y="4495800"/>
            <a:ext cx="2692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speed of sound</a:t>
            </a:r>
          </a:p>
        </p:txBody>
      </p:sp>
      <p:sp>
        <p:nvSpPr>
          <p:cNvPr id="123913" name="Rectangle 1033"/>
          <p:cNvSpPr>
            <a:spLocks noChangeArrowheads="1"/>
          </p:cNvSpPr>
          <p:nvPr/>
        </p:nvSpPr>
        <p:spPr bwMode="auto">
          <a:xfrm>
            <a:off x="4381500" y="3962400"/>
            <a:ext cx="2819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speed of object</a:t>
            </a:r>
          </a:p>
        </p:txBody>
      </p:sp>
      <p:sp>
        <p:nvSpPr>
          <p:cNvPr id="123914" name="Line 1034"/>
          <p:cNvSpPr>
            <a:spLocks noChangeShapeType="1"/>
          </p:cNvSpPr>
          <p:nvPr/>
        </p:nvSpPr>
        <p:spPr bwMode="auto">
          <a:xfrm>
            <a:off x="4419600" y="4572000"/>
            <a:ext cx="2590800" cy="0"/>
          </a:xfrm>
          <a:prstGeom prst="line">
            <a:avLst/>
          </a:prstGeom>
          <a:noFill/>
          <a:ln w="12699">
            <a:solidFill>
              <a:schemeClr val="tx1"/>
            </a:solidFill>
            <a:round/>
            <a:headEnd type="none" w="sm" len="sm"/>
            <a:tailEnd type="none" w="sm" len="sm"/>
          </a:ln>
          <a:effectLst/>
        </p:spPr>
        <p:txBody>
          <a:bodyPr wrap="none" anchor="ctr"/>
          <a:lstStyle/>
          <a:p>
            <a:endParaRPr lang="en-US"/>
          </a:p>
        </p:txBody>
      </p:sp>
      <p:sp>
        <p:nvSpPr>
          <p:cNvPr id="123915" name="Rectangle 1035"/>
          <p:cNvSpPr>
            <a:spLocks noChangeArrowheads="1"/>
          </p:cNvSpPr>
          <p:nvPr/>
        </p:nvSpPr>
        <p:spPr bwMode="auto">
          <a:xfrm>
            <a:off x="4546600" y="4648200"/>
            <a:ext cx="2692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a:t>
            </a:r>
          </a:p>
        </p:txBody>
      </p:sp>
    </p:spTree>
    <p:extLst>
      <p:ext uri="{BB962C8B-B14F-4D97-AF65-F5344CB8AC3E}">
        <p14:creationId xmlns:p14="http://schemas.microsoft.com/office/powerpoint/2010/main" val="16976645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slide(fromLeft)">
                                      <p:cBhvr>
                                        <p:cTn id="7" dur="500"/>
                                        <p:tgtEl>
                                          <p:spTgt spid="123907">
                                            <p:txEl>
                                              <p:pRg st="0" end="0"/>
                                            </p:txEl>
                                          </p:spTgt>
                                        </p:tgtEl>
                                      </p:cBhvr>
                                    </p:animEffect>
                                  </p:childTnLst>
                                  <p:subTnLst>
                                    <p:animClr clrSpc="rgb" dir="cw">
                                      <p:cBhvr override="childStyle">
                                        <p:cTn dur="1" fill="hold" display="0" masterRel="nextClick" afterEffect="1"/>
                                        <p:tgtEl>
                                          <p:spTgt spid="123907">
                                            <p:txEl>
                                              <p:pRg st="0" end="0"/>
                                            </p:txEl>
                                          </p:spTgt>
                                        </p:tgtEl>
                                        <p:attrNameLst>
                                          <p:attrName>ppt_c</p:attrName>
                                        </p:attrNameLst>
                                      </p:cBhvr>
                                      <p:to>
                                        <a:schemeClr val="tx2"/>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2" fill="hold" grpId="0" nodeType="clickEffect">
                                  <p:stCondLst>
                                    <p:cond delay="0"/>
                                  </p:stCondLst>
                                  <p:childTnLst>
                                    <p:set>
                                      <p:cBhvr>
                                        <p:cTn id="11" dur="1" fill="hold">
                                          <p:stCondLst>
                                            <p:cond delay="0"/>
                                          </p:stCondLst>
                                        </p:cTn>
                                        <p:tgtEl>
                                          <p:spTgt spid="123906"/>
                                        </p:tgtEl>
                                        <p:attrNameLst>
                                          <p:attrName>style.visibility</p:attrName>
                                        </p:attrNameLst>
                                      </p:cBhvr>
                                      <p:to>
                                        <p:strVal val="visible"/>
                                      </p:to>
                                    </p:set>
                                    <p:anim calcmode="lin" valueType="num">
                                      <p:cBhvr additive="base">
                                        <p:cTn id="12" dur="5000" fill="hold"/>
                                        <p:tgtEl>
                                          <p:spTgt spid="123906"/>
                                        </p:tgtEl>
                                        <p:attrNameLst>
                                          <p:attrName>ppt_x</p:attrName>
                                        </p:attrNameLst>
                                      </p:cBhvr>
                                      <p:tavLst>
                                        <p:tav tm="0">
                                          <p:val>
                                            <p:strVal val="1+#ppt_w/2"/>
                                          </p:val>
                                        </p:tav>
                                        <p:tav tm="100000">
                                          <p:val>
                                            <p:strVal val="#ppt_x"/>
                                          </p:val>
                                        </p:tav>
                                      </p:tavLst>
                                    </p:anim>
                                    <p:anim calcmode="lin" valueType="num">
                                      <p:cBhvr additive="base">
                                        <p:cTn id="13" dur="5000" fill="hold"/>
                                        <p:tgtEl>
                                          <p:spTgt spid="123906"/>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6"/>
                                        </p:tgtEl>
                                        <p:attrNameLst>
                                          <p:attrName>ppt_c</p:attrName>
                                        </p:attrNameLst>
                                      </p:cBhvr>
                                      <p:to>
                                        <a:schemeClr val="tx2"/>
                                      </p:to>
                                    </p:animClr>
                                  </p:sub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3908"/>
                                        </p:tgtEl>
                                        <p:attrNameLst>
                                          <p:attrName>style.visibility</p:attrName>
                                        </p:attrNameLst>
                                      </p:cBhvr>
                                      <p:to>
                                        <p:strVal val="visible"/>
                                      </p:to>
                                    </p:set>
                                    <p:anim calcmode="lin" valueType="num">
                                      <p:cBhvr additive="base">
                                        <p:cTn id="18" dur="500" fill="hold"/>
                                        <p:tgtEl>
                                          <p:spTgt spid="123908"/>
                                        </p:tgtEl>
                                        <p:attrNameLst>
                                          <p:attrName>ppt_x</p:attrName>
                                        </p:attrNameLst>
                                      </p:cBhvr>
                                      <p:tavLst>
                                        <p:tav tm="0">
                                          <p:val>
                                            <p:strVal val="0-#ppt_w/2"/>
                                          </p:val>
                                        </p:tav>
                                        <p:tav tm="100000">
                                          <p:val>
                                            <p:strVal val="#ppt_x"/>
                                          </p:val>
                                        </p:tav>
                                      </p:tavLst>
                                    </p:anim>
                                    <p:anim calcmode="lin" valueType="num">
                                      <p:cBhvr additive="base">
                                        <p:cTn id="19" dur="500" fill="hold"/>
                                        <p:tgtEl>
                                          <p:spTgt spid="123908"/>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8"/>
                                        </p:tgtEl>
                                        <p:attrNameLst>
                                          <p:attrName>ppt_c</p:attrName>
                                        </p:attrNameLst>
                                      </p:cBhvr>
                                      <p:to>
                                        <a:schemeClr val="tx2"/>
                                      </p:to>
                                    </p:animClr>
                                  </p:sub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23909"/>
                                        </p:tgtEl>
                                        <p:attrNameLst>
                                          <p:attrName>style.visibility</p:attrName>
                                        </p:attrNameLst>
                                      </p:cBhvr>
                                      <p:to>
                                        <p:strVal val="visible"/>
                                      </p:to>
                                    </p:set>
                                    <p:anim calcmode="lin" valueType="num">
                                      <p:cBhvr additive="base">
                                        <p:cTn id="24" dur="500" fill="hold"/>
                                        <p:tgtEl>
                                          <p:spTgt spid="123909"/>
                                        </p:tgtEl>
                                        <p:attrNameLst>
                                          <p:attrName>ppt_x</p:attrName>
                                        </p:attrNameLst>
                                      </p:cBhvr>
                                      <p:tavLst>
                                        <p:tav tm="0">
                                          <p:val>
                                            <p:strVal val="1+#ppt_w/2"/>
                                          </p:val>
                                        </p:tav>
                                        <p:tav tm="100000">
                                          <p:val>
                                            <p:strVal val="#ppt_x"/>
                                          </p:val>
                                        </p:tav>
                                      </p:tavLst>
                                    </p:anim>
                                    <p:anim calcmode="lin" valueType="num">
                                      <p:cBhvr additive="base">
                                        <p:cTn id="25" dur="500" fill="hold"/>
                                        <p:tgtEl>
                                          <p:spTgt spid="123909"/>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9"/>
                                        </p:tgtEl>
                                        <p:attrNameLst>
                                          <p:attrName>ppt_c</p:attrName>
                                        </p:attrNameLst>
                                      </p:cBhvr>
                                      <p:to>
                                        <a:schemeClr val="tx2"/>
                                      </p:to>
                                    </p:animClr>
                                  </p:subTnLst>
                                </p:cTn>
                              </p:par>
                            </p:childTnLst>
                          </p:cTn>
                        </p:par>
                      </p:childTnLst>
                    </p:cTn>
                  </p:par>
                  <p:par>
                    <p:cTn id="26" fill="hold" nodeType="clickPar">
                      <p:stCondLst>
                        <p:cond delay="indefinite"/>
                      </p:stCondLst>
                      <p:childTnLst>
                        <p:par>
                          <p:cTn id="27" fill="hold" nodeType="withGroup">
                            <p:stCondLst>
                              <p:cond delay="0"/>
                            </p:stCondLst>
                            <p:childTnLst>
                              <p:par>
                                <p:cTn id="28" presetID="24" presetClass="entr" presetSubtype="0" fill="hold" grpId="0" nodeType="clickEffect">
                                  <p:stCondLst>
                                    <p:cond delay="0"/>
                                  </p:stCondLst>
                                  <p:childTnLst>
                                    <p:set>
                                      <p:cBhvr>
                                        <p:cTn id="29" dur="1" fill="hold">
                                          <p:stCondLst>
                                            <p:cond delay="499"/>
                                          </p:stCondLst>
                                        </p:cTn>
                                        <p:tgtEl>
                                          <p:spTgt spid="123910"/>
                                        </p:tgtEl>
                                        <p:attrNameLst>
                                          <p:attrName>style.visibility</p:attrName>
                                        </p:attrNameLst>
                                      </p:cBhvr>
                                      <p:to>
                                        <p:strVal val="visible"/>
                                      </p:to>
                                    </p:set>
                                    <p:anim to="" calcmode="lin" valueType="num">
                                      <p:cBhvr>
                                        <p:cTn id="30" dur="1" fill="hold"/>
                                        <p:tgtEl>
                                          <p:spTgt spid="123910"/>
                                        </p:tgtEl>
                                        <p:attrNameLst>
                                          <p:attrName/>
                                        </p:attrNameLst>
                                      </p:cBhvr>
                                    </p:anim>
                                  </p:childTnLst>
                                  <p:subTnLst>
                                    <p:animClr clrSpc="rgb" dir="cw">
                                      <p:cBhvr override="childStyle">
                                        <p:cTn dur="1" fill="hold" display="0" masterRel="nextClick" afterEffect="1"/>
                                        <p:tgtEl>
                                          <p:spTgt spid="123910"/>
                                        </p:tgtEl>
                                        <p:attrNameLst>
                                          <p:attrName>ppt_c</p:attrName>
                                        </p:attrNameLst>
                                      </p:cBhvr>
                                      <p:to>
                                        <a:schemeClr val="tx2"/>
                                      </p:to>
                                    </p:animClr>
                                  </p:sub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3911"/>
                                        </p:tgtEl>
                                        <p:attrNameLst>
                                          <p:attrName>style.visibility</p:attrName>
                                        </p:attrNameLst>
                                      </p:cBhvr>
                                      <p:to>
                                        <p:strVal val="visible"/>
                                      </p:to>
                                    </p:set>
                                    <p:anim calcmode="lin" valueType="num">
                                      <p:cBhvr additive="base">
                                        <p:cTn id="35" dur="500" fill="hold"/>
                                        <p:tgtEl>
                                          <p:spTgt spid="123911"/>
                                        </p:tgtEl>
                                        <p:attrNameLst>
                                          <p:attrName>ppt_x</p:attrName>
                                        </p:attrNameLst>
                                      </p:cBhvr>
                                      <p:tavLst>
                                        <p:tav tm="0">
                                          <p:val>
                                            <p:strVal val="#ppt_x"/>
                                          </p:val>
                                        </p:tav>
                                        <p:tav tm="100000">
                                          <p:val>
                                            <p:strVal val="#ppt_x"/>
                                          </p:val>
                                        </p:tav>
                                      </p:tavLst>
                                    </p:anim>
                                    <p:anim calcmode="lin" valueType="num">
                                      <p:cBhvr additive="base">
                                        <p:cTn id="36" dur="500" fill="hold"/>
                                        <p:tgtEl>
                                          <p:spTgt spid="123911"/>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23911"/>
                                        </p:tgtEl>
                                        <p:attrNameLst>
                                          <p:attrName>ppt_c</p:attrName>
                                        </p:attrNameLst>
                                      </p:cBhvr>
                                      <p:to>
                                        <a:schemeClr val="tx2"/>
                                      </p:to>
                                    </p:animClr>
                                  </p:sub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123913"/>
                                        </p:tgtEl>
                                        <p:attrNameLst>
                                          <p:attrName>style.visibility</p:attrName>
                                        </p:attrNameLst>
                                      </p:cBhvr>
                                      <p:to>
                                        <p:strVal val="visible"/>
                                      </p:to>
                                    </p:set>
                                    <p:anim calcmode="lin" valueType="num">
                                      <p:cBhvr additive="base">
                                        <p:cTn id="41" dur="500" fill="hold"/>
                                        <p:tgtEl>
                                          <p:spTgt spid="123913"/>
                                        </p:tgtEl>
                                        <p:attrNameLst>
                                          <p:attrName>ppt_x</p:attrName>
                                        </p:attrNameLst>
                                      </p:cBhvr>
                                      <p:tavLst>
                                        <p:tav tm="0">
                                          <p:val>
                                            <p:strVal val="#ppt_x"/>
                                          </p:val>
                                        </p:tav>
                                        <p:tav tm="100000">
                                          <p:val>
                                            <p:strVal val="#ppt_x"/>
                                          </p:val>
                                        </p:tav>
                                      </p:tavLst>
                                    </p:anim>
                                    <p:anim calcmode="lin" valueType="num">
                                      <p:cBhvr additive="base">
                                        <p:cTn id="42" dur="500" fill="hold"/>
                                        <p:tgtEl>
                                          <p:spTgt spid="123913"/>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23913"/>
                                        </p:tgtEl>
                                        <p:attrNameLst>
                                          <p:attrName>ppt_c</p:attrName>
                                        </p:attrNameLst>
                                      </p:cBhvr>
                                      <p:to>
                                        <a:schemeClr val="tx2"/>
                                      </p:to>
                                    </p:animClr>
                                  </p:sub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23914"/>
                                        </p:tgtEl>
                                        <p:attrNameLst>
                                          <p:attrName>style.visibility</p:attrName>
                                        </p:attrNameLst>
                                      </p:cBhvr>
                                      <p:to>
                                        <p:strVal val="visible"/>
                                      </p:to>
                                    </p:set>
                                    <p:animEffect transition="in" filter="dissolve">
                                      <p:cBhvr>
                                        <p:cTn id="47" dur="500"/>
                                        <p:tgtEl>
                                          <p:spTgt spid="123914"/>
                                        </p:tgtEl>
                                      </p:cBhvr>
                                    </p:animEffect>
                                  </p:childTnLst>
                                  <p:subTnLst>
                                    <p:animClr clrSpc="rgb" dir="cw">
                                      <p:cBhvr override="childStyle">
                                        <p:cTn dur="1" fill="hold" display="0" masterRel="nextClick" afterEffect="1"/>
                                        <p:tgtEl>
                                          <p:spTgt spid="123914"/>
                                        </p:tgtEl>
                                        <p:attrNameLst>
                                          <p:attrName>ppt_c</p:attrName>
                                        </p:attrNameLst>
                                      </p:cBhvr>
                                      <p:to>
                                        <a:schemeClr val="tx2"/>
                                      </p:to>
                                    </p:animClr>
                                  </p:sub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3912"/>
                                        </p:tgtEl>
                                        <p:attrNameLst>
                                          <p:attrName>style.visibility</p:attrName>
                                        </p:attrNameLst>
                                      </p:cBhvr>
                                      <p:to>
                                        <p:strVal val="visible"/>
                                      </p:to>
                                    </p:set>
                                    <p:anim calcmode="lin" valueType="num">
                                      <p:cBhvr additive="base">
                                        <p:cTn id="52" dur="500" fill="hold"/>
                                        <p:tgtEl>
                                          <p:spTgt spid="123912"/>
                                        </p:tgtEl>
                                        <p:attrNameLst>
                                          <p:attrName>ppt_x</p:attrName>
                                        </p:attrNameLst>
                                      </p:cBhvr>
                                      <p:tavLst>
                                        <p:tav tm="0">
                                          <p:val>
                                            <p:strVal val="#ppt_x"/>
                                          </p:val>
                                        </p:tav>
                                        <p:tav tm="100000">
                                          <p:val>
                                            <p:strVal val="#ppt_x"/>
                                          </p:val>
                                        </p:tav>
                                      </p:tavLst>
                                    </p:anim>
                                    <p:anim calcmode="lin" valueType="num">
                                      <p:cBhvr additive="base">
                                        <p:cTn id="53" dur="500" fill="hold"/>
                                        <p:tgtEl>
                                          <p:spTgt spid="123912"/>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23912"/>
                                        </p:tgtEl>
                                        <p:attrNameLst>
                                          <p:attrName>ppt_c</p:attrName>
                                        </p:attrNameLst>
                                      </p:cBhvr>
                                      <p:to>
                                        <a:schemeClr val="tx2"/>
                                      </p:to>
                                    </p:animClr>
                                  </p:sub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23915"/>
                                        </p:tgtEl>
                                        <p:attrNameLst>
                                          <p:attrName>style.visibility</p:attrName>
                                        </p:attrNameLst>
                                      </p:cBhvr>
                                      <p:to>
                                        <p:strVal val="visible"/>
                                      </p:to>
                                    </p:set>
                                    <p:anim calcmode="lin" valueType="num">
                                      <p:cBhvr additive="base">
                                        <p:cTn id="58" dur="500" fill="hold"/>
                                        <p:tgtEl>
                                          <p:spTgt spid="123915"/>
                                        </p:tgtEl>
                                        <p:attrNameLst>
                                          <p:attrName>ppt_x</p:attrName>
                                        </p:attrNameLst>
                                      </p:cBhvr>
                                      <p:tavLst>
                                        <p:tav tm="0">
                                          <p:val>
                                            <p:strVal val="#ppt_x"/>
                                          </p:val>
                                        </p:tav>
                                        <p:tav tm="100000">
                                          <p:val>
                                            <p:strVal val="#ppt_x"/>
                                          </p:val>
                                        </p:tav>
                                      </p:tavLst>
                                    </p:anim>
                                    <p:anim calcmode="lin" valueType="num">
                                      <p:cBhvr additive="base">
                                        <p:cTn id="59" dur="500" fill="hold"/>
                                        <p:tgtEl>
                                          <p:spTgt spid="123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autoUpdateAnimBg="0"/>
      <p:bldP spid="123907" grpId="0" build="p" autoUpdateAnimBg="0" advAuto="1000"/>
      <p:bldP spid="123908" grpId="0" autoUpdateAnimBg="0"/>
      <p:bldP spid="123909" grpId="0" autoUpdateAnimBg="0"/>
      <p:bldP spid="123910" grpId="0" autoUpdateAnimBg="0"/>
      <p:bldP spid="123911" grpId="0" autoUpdateAnimBg="0"/>
      <p:bldP spid="123912" grpId="0" autoUpdateAnimBg="0"/>
      <p:bldP spid="123913" grpId="0" autoUpdateAnimBg="0"/>
      <p:bldP spid="123914" grpId="0" animBg="1"/>
      <p:bldP spid="123915"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4"/>
          <p:cNvSpPr>
            <a:spLocks noGrp="1"/>
          </p:cNvSpPr>
          <p:nvPr>
            <p:ph type="title"/>
          </p:nvPr>
        </p:nvSpPr>
        <p:spPr/>
        <p:txBody>
          <a:bodyPr anchor="t">
            <a:normAutofit fontScale="90000"/>
          </a:bodyPr>
          <a:lstStyle/>
          <a:p>
            <a:pPr eaLnBrk="1" hangingPunct="1"/>
            <a:r>
              <a:rPr lang="en-US" sz="3200" smtClean="0">
                <a:latin typeface="Calibri" pitchFamily="34" charset="0"/>
              </a:rPr>
              <a:t>Once an object is moving faster than the speed of sound, it will make sound</a:t>
            </a:r>
            <a:br>
              <a:rPr lang="en-US" sz="3200" smtClean="0">
                <a:latin typeface="Calibri" pitchFamily="34" charset="0"/>
              </a:rPr>
            </a:br>
            <a:endParaRPr lang="en-US" sz="3200" smtClean="0">
              <a:latin typeface="Calibri" pitchFamily="34" charset="0"/>
            </a:endParaRPr>
          </a:p>
        </p:txBody>
      </p:sp>
      <p:sp>
        <p:nvSpPr>
          <p:cNvPr id="126979" name="Content Placeholder 2"/>
          <p:cNvSpPr>
            <a:spLocks noGrp="1"/>
          </p:cNvSpPr>
          <p:nvPr>
            <p:ph idx="1"/>
          </p:nvPr>
        </p:nvSpPr>
        <p:spPr/>
        <p:txBody>
          <a:bodyPr/>
          <a:lstStyle/>
          <a:p>
            <a:pPr eaLnBrk="1" hangingPunct="1"/>
            <a:r>
              <a:rPr lang="en-US" sz="2400" smtClean="0"/>
              <a:t>A supersonic bullet passing overhead produces a crack, which is a small sonic boom. </a:t>
            </a:r>
          </a:p>
          <a:p>
            <a:pPr eaLnBrk="1" hangingPunct="1"/>
            <a:r>
              <a:rPr lang="en-US" sz="2400" smtClean="0"/>
              <a:t>If the bullet were larger and disturbed more air in its path, the crack would be more boomlike. </a:t>
            </a:r>
          </a:p>
          <a:p>
            <a:pPr eaLnBrk="1" hangingPunct="1"/>
            <a:r>
              <a:rPr lang="en-US" sz="2400" smtClean="0"/>
              <a:t>When a lion tamer cracks a circus whip, the cracking sound is actually a sonic boom produced by the tip of the whip when it travels faster than the speed of sound. </a:t>
            </a:r>
          </a:p>
          <a:p>
            <a:pPr eaLnBrk="1" hangingPunct="1"/>
            <a:r>
              <a:rPr lang="en-US" sz="2400" smtClean="0"/>
              <a:t>Both the bullet and the whip are not in themselves sound sources, but, when traveling at supersonic speeds, they produce their own sound as they generate shock waves.</a:t>
            </a:r>
            <a:br>
              <a:rPr lang="en-US" sz="2400" smtClean="0"/>
            </a:br>
            <a:endParaRPr lang="en-US" sz="2400" smtClean="0"/>
          </a:p>
        </p:txBody>
      </p:sp>
    </p:spTree>
    <p:extLst>
      <p:ext uri="{BB962C8B-B14F-4D97-AF65-F5344CB8AC3E}">
        <p14:creationId xmlns:p14="http://schemas.microsoft.com/office/powerpoint/2010/main" val="1957533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Wave Motion</a:t>
            </a:r>
            <a:br>
              <a:rPr lang="en-US" dirty="0" smtClean="0"/>
            </a:br>
            <a:r>
              <a:rPr lang="en-US" sz="4000" dirty="0" smtClean="0"/>
              <a:t>Both particles and waves transmit energy</a:t>
            </a:r>
            <a:endParaRPr lang="en-US" sz="4000" dirty="0"/>
          </a:p>
        </p:txBody>
      </p:sp>
      <p:sp>
        <p:nvSpPr>
          <p:cNvPr id="3" name="Content Placeholder 2"/>
          <p:cNvSpPr>
            <a:spLocks noGrp="1"/>
          </p:cNvSpPr>
          <p:nvPr>
            <p:ph idx="1"/>
          </p:nvPr>
        </p:nvSpPr>
        <p:spPr/>
        <p:txBody>
          <a:bodyPr>
            <a:normAutofit fontScale="92500" lnSpcReduction="10000"/>
          </a:bodyPr>
          <a:lstStyle/>
          <a:p>
            <a:r>
              <a:rPr lang="en-US" dirty="0" smtClean="0"/>
              <a:t>When energy is transferred by a wave from a vibrating source to a distant receiver, there is </a:t>
            </a:r>
            <a:r>
              <a:rPr lang="en-US" i="1" dirty="0" smtClean="0"/>
              <a:t>no</a:t>
            </a:r>
            <a:r>
              <a:rPr lang="en-US" dirty="0" smtClean="0"/>
              <a:t> transfer of matter between the two points</a:t>
            </a:r>
          </a:p>
          <a:p>
            <a:r>
              <a:rPr lang="en-US" dirty="0" smtClean="0"/>
              <a:t>The energy transferred from a vibrating source to a receiver is carried by a </a:t>
            </a:r>
            <a:r>
              <a:rPr lang="en-US" i="1" dirty="0" smtClean="0"/>
              <a:t>disturbance</a:t>
            </a:r>
            <a:r>
              <a:rPr lang="en-US" dirty="0" smtClean="0"/>
              <a:t> in a medium, not by matter moving from one place to another within the medium</a:t>
            </a:r>
          </a:p>
          <a:p>
            <a:pPr lvl="0"/>
            <a:r>
              <a:rPr lang="en-US" dirty="0" smtClean="0"/>
              <a:t>Difference</a:t>
            </a:r>
            <a:r>
              <a:rPr lang="en-US" dirty="0"/>
              <a:t>: </a:t>
            </a:r>
          </a:p>
          <a:p>
            <a:pPr lvl="0"/>
            <a:r>
              <a:rPr lang="en-US" dirty="0"/>
              <a:t>Throwing a ball- energy is transferred to target; but ball is in different place</a:t>
            </a:r>
            <a:r>
              <a:rPr lang="en-US" dirty="0" smtClean="0"/>
              <a:t>.</a:t>
            </a:r>
            <a:endParaRPr lang="en-US" dirty="0"/>
          </a:p>
        </p:txBody>
      </p:sp>
    </p:spTree>
    <p:extLst>
      <p:ext uri="{BB962C8B-B14F-4D97-AF65-F5344CB8AC3E}">
        <p14:creationId xmlns:p14="http://schemas.microsoft.com/office/powerpoint/2010/main" val="17947753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eaLnBrk="1" hangingPunct="1"/>
            <a:r>
              <a:rPr lang="en-US" smtClean="0"/>
              <a:t>a shock wave</a:t>
            </a:r>
          </a:p>
        </p:txBody>
      </p:sp>
      <p:sp>
        <p:nvSpPr>
          <p:cNvPr id="75779" name="Content Placeholder 2"/>
          <p:cNvSpPr>
            <a:spLocks noGrp="1"/>
          </p:cNvSpPr>
          <p:nvPr>
            <p:ph idx="1"/>
          </p:nvPr>
        </p:nvSpPr>
        <p:spPr/>
        <p:txBody>
          <a:bodyPr/>
          <a:lstStyle/>
          <a:p>
            <a:pPr eaLnBrk="1" hangingPunct="1">
              <a:lnSpc>
                <a:spcPct val="150000"/>
              </a:lnSpc>
            </a:pPr>
            <a:r>
              <a:rPr lang="en-US" sz="2000" dirty="0" smtClean="0"/>
              <a:t>Between these two cones, the air pressure rises sharply to above atmospheric pressure, then falls below atmospheric pressure before sharply returning to normal beyond the inner tail cone </a:t>
            </a:r>
          </a:p>
          <a:p>
            <a:pPr eaLnBrk="1" hangingPunct="1">
              <a:lnSpc>
                <a:spcPct val="150000"/>
              </a:lnSpc>
            </a:pPr>
            <a:r>
              <a:rPr lang="en-US" sz="2000" dirty="0" smtClean="0"/>
              <a:t> This overpressure suddenly followed by </a:t>
            </a:r>
            <a:r>
              <a:rPr lang="en-US" sz="2000" dirty="0" err="1" smtClean="0"/>
              <a:t>underpressure</a:t>
            </a:r>
            <a:r>
              <a:rPr lang="en-US" sz="2000" dirty="0" smtClean="0"/>
              <a:t> intensifies the sonic boom.</a:t>
            </a:r>
          </a:p>
        </p:txBody>
      </p:sp>
      <p:sp>
        <p:nvSpPr>
          <p:cNvPr id="75780" name="Text Placeholder 3"/>
          <p:cNvSpPr>
            <a:spLocks noGrp="1"/>
          </p:cNvSpPr>
          <p:nvPr>
            <p:ph type="body" sz="half" idx="2"/>
          </p:nvPr>
        </p:nvSpPr>
        <p:spPr/>
        <p:txBody>
          <a:bodyPr/>
          <a:lstStyle/>
          <a:p>
            <a:pPr eaLnBrk="1" hangingPunct="1">
              <a:lnSpc>
                <a:spcPct val="150000"/>
              </a:lnSpc>
            </a:pPr>
            <a:r>
              <a:rPr lang="en-US" sz="2000" dirty="0" smtClean="0"/>
              <a:t>usually consists of two cones: a high-pressure cone generated at the bow of the supersonic aircraft and a low-pressure cone that follows at the tail of the craft. </a:t>
            </a:r>
          </a:p>
        </p:txBody>
      </p:sp>
    </p:spTree>
    <p:extLst>
      <p:ext uri="{BB962C8B-B14F-4D97-AF65-F5344CB8AC3E}">
        <p14:creationId xmlns:p14="http://schemas.microsoft.com/office/powerpoint/2010/main" val="13181449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324600"/>
          </a:xfrm>
        </p:spPr>
        <p:txBody>
          <a:bodyPr>
            <a:normAutofit fontScale="62500" lnSpcReduction="20000"/>
          </a:bodyPr>
          <a:lstStyle/>
          <a:p>
            <a:pPr>
              <a:lnSpc>
                <a:spcPct val="170000"/>
              </a:lnSpc>
            </a:pPr>
            <a:r>
              <a:rPr lang="en-US" b="1" dirty="0"/>
              <a:t>Wavelength – the distance between the same points on successive </a:t>
            </a:r>
            <a:r>
              <a:rPr lang="en-US" b="1" dirty="0" smtClean="0"/>
              <a:t>waves (</a:t>
            </a:r>
            <a:r>
              <a:rPr lang="en-US" b="1" dirty="0"/>
              <a:t>meters).</a:t>
            </a:r>
          </a:p>
          <a:p>
            <a:pPr>
              <a:lnSpc>
                <a:spcPct val="170000"/>
              </a:lnSpc>
            </a:pPr>
            <a:r>
              <a:rPr lang="en-US" b="1" dirty="0" smtClean="0"/>
              <a:t>Period </a:t>
            </a:r>
            <a:r>
              <a:rPr lang="en-US" b="1" dirty="0"/>
              <a:t>– the amount of time it takes a wave to complete one oscillation or cycle, i.e</a:t>
            </a:r>
            <a:r>
              <a:rPr lang="en-US" b="1" dirty="0" smtClean="0"/>
              <a:t>., wavelength </a:t>
            </a:r>
            <a:r>
              <a:rPr lang="en-US" b="1" dirty="0"/>
              <a:t>expressed in units of time (seconds).</a:t>
            </a:r>
          </a:p>
          <a:p>
            <a:pPr>
              <a:lnSpc>
                <a:spcPct val="170000"/>
              </a:lnSpc>
            </a:pPr>
            <a:r>
              <a:rPr lang="en-US" b="1" dirty="0" smtClean="0"/>
              <a:t>Frequency </a:t>
            </a:r>
            <a:r>
              <a:rPr lang="en-US" b="1" dirty="0"/>
              <a:t>– number of oscillations per second (s-1 or Hertz).</a:t>
            </a:r>
          </a:p>
          <a:p>
            <a:pPr>
              <a:lnSpc>
                <a:spcPct val="170000"/>
              </a:lnSpc>
            </a:pPr>
            <a:r>
              <a:rPr lang="en-US" b="1" dirty="0" smtClean="0"/>
              <a:t>Amplitude </a:t>
            </a:r>
            <a:r>
              <a:rPr lang="en-US" b="1" dirty="0"/>
              <a:t>- the maximum displacement of a wave media from its </a:t>
            </a:r>
            <a:r>
              <a:rPr lang="en-US" b="1" dirty="0" smtClean="0"/>
              <a:t>undisturbed position</a:t>
            </a:r>
            <a:r>
              <a:rPr lang="en-US" b="1" dirty="0"/>
              <a:t>. In transverse waves, the amplitude is the maximum distance </a:t>
            </a:r>
            <a:r>
              <a:rPr lang="en-US" b="1" dirty="0" smtClean="0"/>
              <a:t>the disturbance </a:t>
            </a:r>
            <a:r>
              <a:rPr lang="en-US" b="1" dirty="0"/>
              <a:t>moves from the axis of propagation (undisturbed position). </a:t>
            </a:r>
            <a:endParaRPr lang="en-US" b="1" dirty="0" smtClean="0"/>
          </a:p>
          <a:p>
            <a:pPr>
              <a:lnSpc>
                <a:spcPct val="170000"/>
              </a:lnSpc>
            </a:pPr>
            <a:r>
              <a:rPr lang="en-US" b="1" dirty="0" smtClean="0"/>
              <a:t>In longitudinal </a:t>
            </a:r>
            <a:r>
              <a:rPr lang="en-US" b="1" dirty="0"/>
              <a:t>waves the amplitude is usually related to the rise and fall of </a:t>
            </a:r>
            <a:r>
              <a:rPr lang="en-US" b="1" dirty="0" smtClean="0"/>
              <a:t>pressure within </a:t>
            </a:r>
            <a:r>
              <a:rPr lang="en-US" b="1" dirty="0"/>
              <a:t>the wave medium.</a:t>
            </a:r>
          </a:p>
        </p:txBody>
      </p:sp>
    </p:spTree>
    <p:extLst>
      <p:ext uri="{BB962C8B-B14F-4D97-AF65-F5344CB8AC3E}">
        <p14:creationId xmlns:p14="http://schemas.microsoft.com/office/powerpoint/2010/main" val="4158690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273050"/>
            <a:ext cx="3008313" cy="561975"/>
          </a:xfrm>
        </p:spPr>
        <p:txBody>
          <a:bodyPr/>
          <a:lstStyle/>
          <a:p>
            <a:pPr eaLnBrk="1" hangingPunct="1"/>
            <a:r>
              <a:rPr lang="en-US" smtClean="0"/>
              <a:t>Sonic Booms</a:t>
            </a:r>
          </a:p>
        </p:txBody>
      </p:sp>
      <p:sp>
        <p:nvSpPr>
          <p:cNvPr id="69635" name="Content Placeholder 2"/>
          <p:cNvSpPr>
            <a:spLocks noGrp="1"/>
          </p:cNvSpPr>
          <p:nvPr>
            <p:ph idx="1"/>
          </p:nvPr>
        </p:nvSpPr>
        <p:spPr>
          <a:xfrm>
            <a:off x="3575050" y="273050"/>
            <a:ext cx="5365750" cy="5853113"/>
          </a:xfrm>
        </p:spPr>
        <p:txBody>
          <a:bodyPr/>
          <a:lstStyle/>
          <a:p>
            <a:pPr eaLnBrk="1" hangingPunct="1">
              <a:lnSpc>
                <a:spcPct val="150000"/>
              </a:lnSpc>
            </a:pPr>
            <a:r>
              <a:rPr lang="en-US" sz="2000" dirty="0" smtClean="0"/>
              <a:t> Only when the craft moves faster than sound do the waves overlap to</a:t>
            </a:r>
            <a:r>
              <a:rPr lang="en-US" sz="2000" b="1" u="sng" dirty="0" smtClean="0"/>
              <a:t> reach the listener in a single burst</a:t>
            </a:r>
            <a:r>
              <a:rPr lang="en-US" sz="2000" dirty="0" smtClean="0"/>
              <a:t>. </a:t>
            </a:r>
          </a:p>
          <a:p>
            <a:pPr eaLnBrk="1" hangingPunct="1">
              <a:lnSpc>
                <a:spcPct val="150000"/>
              </a:lnSpc>
            </a:pPr>
            <a:r>
              <a:rPr lang="en-US" sz="2000" dirty="0" smtClean="0"/>
              <a:t>The sudden increase in pressure is much the same in effect as the sudden expansion of air produced by an explosion. </a:t>
            </a:r>
          </a:p>
          <a:p>
            <a:pPr eaLnBrk="1" hangingPunct="1">
              <a:lnSpc>
                <a:spcPct val="150000"/>
              </a:lnSpc>
            </a:pPr>
            <a:r>
              <a:rPr lang="en-US" sz="2000" b="1" dirty="0" smtClean="0"/>
              <a:t>Both processes direct a burst of high-pressure air to the listener. </a:t>
            </a:r>
          </a:p>
          <a:p>
            <a:pPr eaLnBrk="1" hangingPunct="1">
              <a:lnSpc>
                <a:spcPct val="150000"/>
              </a:lnSpc>
            </a:pPr>
            <a:r>
              <a:rPr lang="en-US" sz="2000" dirty="0" smtClean="0"/>
              <a:t>The ear is hard pressed to distinguish between the high pressure from an explosion and the high pressure from </a:t>
            </a:r>
            <a:r>
              <a:rPr lang="en-US" sz="2000" b="1" dirty="0" smtClean="0"/>
              <a:t>many overlapping waves</a:t>
            </a:r>
            <a:r>
              <a:rPr lang="en-US" sz="2000" dirty="0" smtClean="0"/>
              <a:t>.</a:t>
            </a:r>
            <a:br>
              <a:rPr lang="en-US" sz="2000" dirty="0" smtClean="0"/>
            </a:br>
            <a:endParaRPr lang="en-US" sz="2000" dirty="0" smtClean="0"/>
          </a:p>
        </p:txBody>
      </p:sp>
      <p:sp>
        <p:nvSpPr>
          <p:cNvPr id="69636" name="Text Placeholder 3"/>
          <p:cNvSpPr>
            <a:spLocks noGrp="1"/>
          </p:cNvSpPr>
          <p:nvPr>
            <p:ph type="body" sz="half" idx="2"/>
          </p:nvPr>
        </p:nvSpPr>
        <p:spPr/>
        <p:txBody>
          <a:bodyPr/>
          <a:lstStyle/>
          <a:p>
            <a:pPr eaLnBrk="1" hangingPunct="1">
              <a:lnSpc>
                <a:spcPct val="150000"/>
              </a:lnSpc>
            </a:pPr>
            <a:r>
              <a:rPr lang="en-US" sz="2400" dirty="0" smtClean="0"/>
              <a:t>We don’t hear a sonic boom from slower-than-sound, or subsonic, aircraft because the sound waves reaching our ears are perceived as one continuous tone. </a:t>
            </a:r>
          </a:p>
          <a:p>
            <a:pPr eaLnBrk="1" hangingPunct="1">
              <a:lnSpc>
                <a:spcPct val="150000"/>
              </a:lnSpc>
            </a:pPr>
            <a:endParaRPr lang="en-US" dirty="0" smtClean="0"/>
          </a:p>
        </p:txBody>
      </p:sp>
    </p:spTree>
    <p:extLst>
      <p:ext uri="{BB962C8B-B14F-4D97-AF65-F5344CB8AC3E}">
        <p14:creationId xmlns:p14="http://schemas.microsoft.com/office/powerpoint/2010/main" val="2130857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199" y="1524000"/>
            <a:ext cx="5205017" cy="5334000"/>
          </a:xfrm>
        </p:spPr>
        <p:txBody>
          <a:bodyPr>
            <a:normAutofit fontScale="85000" lnSpcReduction="20000"/>
          </a:bodyPr>
          <a:lstStyle/>
          <a:p>
            <a:r>
              <a:rPr lang="en-US" dirty="0"/>
              <a:t>Scattering – what happens, in general, when waves interact with matter. Reflection</a:t>
            </a:r>
          </a:p>
          <a:p>
            <a:r>
              <a:rPr lang="en-US" dirty="0"/>
              <a:t>that does not obey the </a:t>
            </a:r>
            <a:r>
              <a:rPr lang="en-US" i="1" dirty="0"/>
              <a:t>Law of Reflection</a:t>
            </a:r>
            <a:r>
              <a:rPr lang="en-US" dirty="0"/>
              <a:t>, i.e., waves reflect at all angles.</a:t>
            </a:r>
          </a:p>
          <a:p>
            <a:r>
              <a:rPr lang="en-US" dirty="0"/>
              <a:t>·  Reflection - a form of scattering that may be described with a simple geometric</a:t>
            </a:r>
          </a:p>
          <a:p>
            <a:r>
              <a:rPr lang="en-US" dirty="0"/>
              <a:t>relationship, i.e. angle of incidence equals angle of reflection. Most waves</a:t>
            </a:r>
          </a:p>
          <a:p>
            <a:r>
              <a:rPr lang="en-US" dirty="0"/>
              <a:t>experience a phase shift upon reflection.</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2217" y="2743200"/>
            <a:ext cx="3481784"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31430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00FF"/>
                </a:solidFill>
                <a:ea typeface="Times New Roman"/>
                <a:cs typeface="Times New Roman"/>
              </a:rPr>
              <a:t>Types of waves</a:t>
            </a:r>
            <a:endParaRPr lang="en-US" dirty="0"/>
          </a:p>
        </p:txBody>
      </p:sp>
      <p:sp>
        <p:nvSpPr>
          <p:cNvPr id="3" name="Content Placeholder 2"/>
          <p:cNvSpPr>
            <a:spLocks noGrp="1"/>
          </p:cNvSpPr>
          <p:nvPr>
            <p:ph idx="1"/>
          </p:nvPr>
        </p:nvSpPr>
        <p:spPr/>
        <p:txBody>
          <a:bodyPr>
            <a:normAutofit fontScale="70000" lnSpcReduction="20000"/>
          </a:bodyPr>
          <a:lstStyle/>
          <a:p>
            <a:pPr marL="0" marR="0" indent="0">
              <a:lnSpc>
                <a:spcPct val="170000"/>
              </a:lnSpc>
              <a:spcBef>
                <a:spcPts val="0"/>
              </a:spcBef>
              <a:spcAft>
                <a:spcPts val="0"/>
              </a:spcAft>
              <a:buNone/>
            </a:pPr>
            <a:r>
              <a:rPr lang="en-US" b="1" dirty="0" smtClean="0">
                <a:ea typeface="Times New Roman"/>
                <a:cs typeface="Times New Roman"/>
              </a:rPr>
              <a:t>1</a:t>
            </a:r>
            <a:r>
              <a:rPr lang="en-US" b="1" dirty="0">
                <a:ea typeface="Times New Roman"/>
                <a:cs typeface="Times New Roman"/>
              </a:rPr>
              <a:t>. Mechanical waves need a medium( through water, air, springs or ropes)</a:t>
            </a:r>
            <a:endParaRPr lang="en-US" b="1" dirty="0" smtClean="0">
              <a:effectLst/>
              <a:latin typeface="Comic Sans MS"/>
              <a:ea typeface="Times New Roman"/>
              <a:cs typeface="Times New Roman"/>
            </a:endParaRPr>
          </a:p>
          <a:p>
            <a:pPr marL="400050" lvl="1" indent="457200">
              <a:lnSpc>
                <a:spcPct val="170000"/>
              </a:lnSpc>
              <a:spcBef>
                <a:spcPts val="0"/>
              </a:spcBef>
            </a:pPr>
            <a:r>
              <a:rPr lang="en-US" b="1" dirty="0">
                <a:ea typeface="Times New Roman"/>
                <a:cs typeface="Times New Roman"/>
              </a:rPr>
              <a:t>Newton’s Laws govern the motion of mechanical waves.</a:t>
            </a:r>
            <a:endParaRPr lang="en-US" b="1" dirty="0" smtClean="0">
              <a:effectLst/>
              <a:latin typeface="Comic Sans MS"/>
              <a:ea typeface="Times New Roman"/>
              <a:cs typeface="Times New Roman"/>
            </a:endParaRPr>
          </a:p>
          <a:p>
            <a:pPr marL="0" marR="0" indent="0">
              <a:lnSpc>
                <a:spcPct val="170000"/>
              </a:lnSpc>
              <a:spcBef>
                <a:spcPts val="0"/>
              </a:spcBef>
              <a:spcAft>
                <a:spcPts val="0"/>
              </a:spcAft>
              <a:buNone/>
            </a:pPr>
            <a:r>
              <a:rPr lang="en-US" b="1" dirty="0">
                <a:ea typeface="Times New Roman"/>
                <a:cs typeface="Times New Roman"/>
              </a:rPr>
              <a:t>2.  Electromagnetic waves-Ex. Light , radio waves &amp; X rays- </a:t>
            </a:r>
            <a:endParaRPr lang="en-US" b="1" dirty="0" smtClean="0">
              <a:effectLst/>
              <a:latin typeface="Comic Sans MS"/>
              <a:ea typeface="Times New Roman"/>
              <a:cs typeface="Times New Roman"/>
            </a:endParaRPr>
          </a:p>
          <a:p>
            <a:pPr marL="400050" lvl="1" indent="457200">
              <a:lnSpc>
                <a:spcPct val="170000"/>
              </a:lnSpc>
              <a:spcBef>
                <a:spcPts val="0"/>
              </a:spcBef>
            </a:pPr>
            <a:r>
              <a:rPr lang="en-US" b="1" dirty="0">
                <a:ea typeface="Times New Roman"/>
                <a:cs typeface="Times New Roman"/>
              </a:rPr>
              <a:t>All travel at speed of light (299 792 458 m/s) </a:t>
            </a:r>
            <a:endParaRPr lang="en-US" b="1" dirty="0" smtClean="0">
              <a:effectLst/>
              <a:latin typeface="Comic Sans MS"/>
              <a:ea typeface="Times New Roman"/>
              <a:cs typeface="Times New Roman"/>
            </a:endParaRPr>
          </a:p>
          <a:p>
            <a:pPr marL="400050" lvl="1" indent="457200">
              <a:lnSpc>
                <a:spcPct val="170000"/>
              </a:lnSpc>
              <a:spcBef>
                <a:spcPts val="0"/>
              </a:spcBef>
            </a:pPr>
            <a:r>
              <a:rPr lang="en-US" b="1" dirty="0">
                <a:ea typeface="Times New Roman"/>
                <a:cs typeface="Times New Roman"/>
              </a:rPr>
              <a:t>(Can’t observe them- use mechanical to represent the motion</a:t>
            </a:r>
            <a:endParaRPr lang="en-US" b="1" dirty="0" smtClean="0">
              <a:effectLst/>
              <a:latin typeface="Comic Sans MS"/>
              <a:ea typeface="Times New Roman"/>
              <a:cs typeface="Times New Roman"/>
            </a:endParaRPr>
          </a:p>
          <a:p>
            <a:pPr marL="0" marR="0" indent="0">
              <a:lnSpc>
                <a:spcPct val="170000"/>
              </a:lnSpc>
              <a:spcBef>
                <a:spcPts val="0"/>
              </a:spcBef>
              <a:spcAft>
                <a:spcPts val="0"/>
              </a:spcAft>
              <a:buNone/>
            </a:pPr>
            <a:r>
              <a:rPr lang="en-US" b="1" dirty="0">
                <a:ea typeface="Times New Roman"/>
                <a:cs typeface="Times New Roman"/>
              </a:rPr>
              <a:t>3. Matter wave- electrons &amp; other particles demonstrate this characteristic; </a:t>
            </a:r>
            <a:r>
              <a:rPr lang="en-US" sz="3000" b="1" dirty="0">
                <a:solidFill>
                  <a:schemeClr val="bg2">
                    <a:lumMod val="75000"/>
                  </a:schemeClr>
                </a:solidFill>
                <a:ea typeface="Times New Roman"/>
                <a:cs typeface="Times New Roman"/>
              </a:rPr>
              <a:t>Quantum mechanics describe properties of matter </a:t>
            </a:r>
            <a:r>
              <a:rPr lang="en-US" sz="3000" b="1" dirty="0" smtClean="0">
                <a:solidFill>
                  <a:schemeClr val="bg2">
                    <a:lumMod val="75000"/>
                  </a:schemeClr>
                </a:solidFill>
                <a:ea typeface="Times New Roman"/>
                <a:cs typeface="Times New Roman"/>
              </a:rPr>
              <a:t>waves-</a:t>
            </a:r>
            <a:endParaRPr lang="en-US" sz="3000" b="1" dirty="0" smtClean="0">
              <a:solidFill>
                <a:schemeClr val="bg2">
                  <a:lumMod val="75000"/>
                </a:schemeClr>
              </a:solidFill>
              <a:effectLst/>
              <a:latin typeface="Comic Sans MS"/>
              <a:ea typeface="Times New Roman"/>
              <a:cs typeface="Times New Roman"/>
            </a:endParaRPr>
          </a:p>
          <a:p>
            <a:pPr>
              <a:lnSpc>
                <a:spcPct val="170000"/>
              </a:lnSpc>
            </a:pPr>
            <a:endParaRPr lang="en-US" b="1" dirty="0"/>
          </a:p>
        </p:txBody>
      </p:sp>
    </p:spTree>
    <p:extLst>
      <p:ext uri="{BB962C8B-B14F-4D97-AF65-F5344CB8AC3E}">
        <p14:creationId xmlns:p14="http://schemas.microsoft.com/office/powerpoint/2010/main" val="57601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3107</Words>
  <Application>Microsoft Office PowerPoint</Application>
  <PresentationFormat>On-screen Show (4:3)</PresentationFormat>
  <Paragraphs>371</Paragraphs>
  <Slides>72</Slides>
  <Notes>29</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72</vt:i4>
      </vt:variant>
    </vt:vector>
  </HeadingPairs>
  <TitlesOfParts>
    <vt:vector size="74" baseType="lpstr">
      <vt:lpstr>Office Theme</vt:lpstr>
      <vt:lpstr>Image</vt:lpstr>
      <vt:lpstr>PowerPoint Presentation</vt:lpstr>
      <vt:lpstr>Vibrations ae wiggles in time waves are wiggles in space.</vt:lpstr>
      <vt:lpstr>Waves</vt:lpstr>
      <vt:lpstr>PowerPoint Presentation</vt:lpstr>
      <vt:lpstr>Wave Description</vt:lpstr>
      <vt:lpstr>Wave Descriptions</vt:lpstr>
      <vt:lpstr>Wave Motion Both particles and waves transmit energy</vt:lpstr>
      <vt:lpstr>PowerPoint Presentation</vt:lpstr>
      <vt:lpstr>Types of waves</vt:lpstr>
      <vt:lpstr>Mechanical waves—TYPES- disturbs the medium in different ways</vt:lpstr>
      <vt:lpstr>Waves in water and sound waves in air are two examples of mechanical waves. </vt:lpstr>
      <vt:lpstr>PowerPoint Presentation</vt:lpstr>
      <vt:lpstr>PowerPoint Presentation</vt:lpstr>
      <vt:lpstr>Wave Motion</vt:lpstr>
      <vt:lpstr>Waves</vt:lpstr>
      <vt:lpstr>water wave</vt:lpstr>
      <vt:lpstr>Tsunami Waves</vt:lpstr>
      <vt:lpstr>Period</vt:lpstr>
      <vt:lpstr>Amplitude</vt:lpstr>
      <vt:lpstr>Frequency</vt:lpstr>
      <vt:lpstr>The wavelength, the frequency, and the speed of light obey the following relationship:</vt:lpstr>
      <vt:lpstr>PowerPoint Presentation</vt:lpstr>
      <vt:lpstr>PowerPoint Presentation</vt:lpstr>
      <vt:lpstr>PowerPoint Presentation</vt:lpstr>
      <vt:lpstr>Wave Speed Problem</vt:lpstr>
      <vt:lpstr>Wave Speed</vt:lpstr>
      <vt:lpstr>Wave Relations</vt:lpstr>
      <vt:lpstr>PowerPoint Presentation</vt:lpstr>
      <vt:lpstr>Check Yourself</vt:lpstr>
      <vt:lpstr>The frequency of the vibrating source and the frequency of the wave it produces are the same. </vt:lpstr>
      <vt:lpstr>There are two distinct types of waves: Longitudinal and Transverse</vt:lpstr>
      <vt:lpstr>PowerPoint Presentation</vt:lpstr>
      <vt:lpstr>Transverse Waves</vt:lpstr>
      <vt:lpstr>Transverse Waves</vt:lpstr>
      <vt:lpstr>Longitudinal waves</vt:lpstr>
      <vt:lpstr>Longitudinal Waves</vt:lpstr>
      <vt:lpstr>Longitudinal Waves</vt:lpstr>
      <vt:lpstr>Longitudinal Waves</vt:lpstr>
      <vt:lpstr>Wavelength</vt:lpstr>
      <vt:lpstr>PowerPoint Presentation</vt:lpstr>
      <vt:lpstr>Transverse vs Longitudinal Demonstration</vt:lpstr>
      <vt:lpstr>The speed of sound depends on temperature;  it may not be the same in all problems.</vt:lpstr>
      <vt:lpstr>PowerPoint Presentation</vt:lpstr>
      <vt:lpstr>Interference Pattern</vt:lpstr>
      <vt:lpstr>Standing Waves and Phase</vt:lpstr>
      <vt:lpstr>INTERFERENCE</vt:lpstr>
      <vt:lpstr>Standing Waves</vt:lpstr>
      <vt:lpstr>Noise-Canceling Headphones</vt:lpstr>
      <vt:lpstr>Two sets of overlapping water waves produce an interference pattern. The left image is an idealized drawing of the expanding waves from the two sources. The right image is a photograph of an actual interference pattern.</vt:lpstr>
      <vt:lpstr>PowerPoint Presentation</vt:lpstr>
      <vt:lpstr>PowerPoint Presentation</vt:lpstr>
      <vt:lpstr>Ruben’s Flame Demo</vt:lpstr>
      <vt:lpstr>Interference</vt:lpstr>
      <vt:lpstr>Interference/Superposition - combining waves together in such a manner as to cause either constructive (strengthen) or destructive (lessen) effects.</vt:lpstr>
      <vt:lpstr>Transverse waves</vt:lpstr>
      <vt:lpstr>Doppler Effect</vt:lpstr>
      <vt:lpstr>Blue Shift and Red Shift</vt:lpstr>
      <vt:lpstr>Bow  Wave</vt:lpstr>
      <vt:lpstr>Bow Wave</vt:lpstr>
      <vt:lpstr>Bow and Shock Waves</vt:lpstr>
      <vt:lpstr>Shock Wave</vt:lpstr>
      <vt:lpstr>SuperSonic</vt:lpstr>
      <vt:lpstr>Sonic Boom</vt:lpstr>
      <vt:lpstr>A common misconception   sonic booms </vt:lpstr>
      <vt:lpstr>The shock wave </vt:lpstr>
      <vt:lpstr>Shock wave of a bullet piercing a sheet of Plexiglass.</vt:lpstr>
      <vt:lpstr>  </vt:lpstr>
      <vt:lpstr>Subsonic</vt:lpstr>
      <vt:lpstr>Once an object is moving faster than the speed of sound, it will make sound </vt:lpstr>
      <vt:lpstr>a shock wave</vt:lpstr>
      <vt:lpstr>PowerPoint Presentation</vt:lpstr>
      <vt:lpstr>Sonic Booms</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Vicki Hassell</dc:creator>
  <cp:lastModifiedBy>Vicki Hassell</cp:lastModifiedBy>
  <cp:revision>5</cp:revision>
  <dcterms:created xsi:type="dcterms:W3CDTF">2015-02-04T02:00:19Z</dcterms:created>
  <dcterms:modified xsi:type="dcterms:W3CDTF">2015-02-05T03:39:10Z</dcterms:modified>
</cp:coreProperties>
</file>